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5" r:id="rId12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63A"/>
    <a:srgbClr val="0011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205"/>
    <p:restoredTop sz="94610"/>
  </p:normalViewPr>
  <p:slideViewPr>
    <p:cSldViewPr snapToGrid="0" snapToObjects="1">
      <p:cViewPr varScale="1">
        <p:scale>
          <a:sx n="117" d="100"/>
          <a:sy n="117" d="100"/>
        </p:scale>
        <p:origin x="192" y="4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90851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201AC9-DD1B-8309-B5FE-76F59C0E98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0810EFD-C0FD-5FC6-DC8A-1C20EE790B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46C4035-74B0-D29D-4DF2-579629815C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0F5CC0-F745-5161-5776-666D42A52BC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8827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5F5"/>
          </a:solidFill>
          <a:ln w="12700">
            <a:solidFill>
              <a:srgbClr val="F5F5F5">
                <a:alpha val="0"/>
              </a:srgbClr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201168"/>
          </a:xfrm>
          <a:prstGeom prst="rect">
            <a:avLst/>
          </a:prstGeom>
          <a:solidFill>
            <a:srgbClr val="004D40"/>
          </a:solidFill>
          <a:ln w="12700">
            <a:solidFill>
              <a:srgbClr val="004D4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4" name="Text 2"/>
          <p:cNvSpPr/>
          <p:nvPr/>
        </p:nvSpPr>
        <p:spPr>
          <a:xfrm>
            <a:off x="685800" y="868680"/>
            <a:ext cx="676656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800" b="1" dirty="0">
                <a:solidFill>
                  <a:srgbClr val="004D4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Výživa </a:t>
            </a:r>
            <a:r>
              <a:rPr lang="en-US" sz="3800" b="1" dirty="0" err="1">
                <a:solidFill>
                  <a:srgbClr val="004D4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jako</a:t>
            </a:r>
            <a:r>
              <a:rPr lang="en-US" sz="3800" b="1" dirty="0">
                <a:solidFill>
                  <a:srgbClr val="004D4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</a:t>
            </a:r>
            <a:r>
              <a:rPr lang="en-US" sz="3800" b="1" dirty="0" err="1">
                <a:solidFill>
                  <a:srgbClr val="004D4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palivo</a:t>
            </a:r>
            <a:r>
              <a:rPr lang="en-US" sz="3800" b="1" dirty="0">
                <a:solidFill>
                  <a:srgbClr val="004D4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pro </a:t>
            </a:r>
            <a:r>
              <a:rPr lang="en-US" sz="3800" b="1" dirty="0" err="1">
                <a:solidFill>
                  <a:srgbClr val="004D4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život</a:t>
            </a:r>
            <a:r>
              <a:rPr lang="en-US" sz="3800" b="1" dirty="0">
                <a:solidFill>
                  <a:srgbClr val="004D4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</a:t>
            </a:r>
            <a:r>
              <a:rPr lang="en-US" sz="3800" b="1" dirty="0" err="1">
                <a:solidFill>
                  <a:srgbClr val="004D4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</a:t>
            </a:r>
            <a:r>
              <a:rPr lang="en-US" sz="3800" b="1" dirty="0">
                <a:solidFill>
                  <a:srgbClr val="004D4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pro sport</a:t>
            </a:r>
            <a:endParaRPr lang="en-US" sz="3800" dirty="0"/>
          </a:p>
        </p:txBody>
      </p:sp>
      <p:sp>
        <p:nvSpPr>
          <p:cNvPr id="5" name="Text 3"/>
          <p:cNvSpPr/>
          <p:nvPr/>
        </p:nvSpPr>
        <p:spPr>
          <a:xfrm>
            <a:off x="713232" y="2423160"/>
            <a:ext cx="6537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00796B"/>
                </a:solidFill>
              </a:rPr>
              <a:t>Praktický průvodce pro </a:t>
            </a:r>
            <a:r>
              <a:rPr lang="en-US" sz="1800" dirty="0" err="1">
                <a:solidFill>
                  <a:srgbClr val="00796B"/>
                </a:solidFill>
              </a:rPr>
              <a:t>sportovce</a:t>
            </a:r>
            <a:r>
              <a:rPr lang="en-US" sz="1800" dirty="0">
                <a:solidFill>
                  <a:srgbClr val="00796B"/>
                </a:solidFill>
              </a:rPr>
              <a:t> </a:t>
            </a:r>
            <a:endParaRPr lang="en-US" sz="1800" dirty="0"/>
          </a:p>
        </p:txBody>
      </p:sp>
      <p:sp>
        <p:nvSpPr>
          <p:cNvPr id="7" name="Shape 4"/>
          <p:cNvSpPr/>
          <p:nvPr/>
        </p:nvSpPr>
        <p:spPr>
          <a:xfrm>
            <a:off x="685800" y="5469556"/>
            <a:ext cx="9875520" cy="0"/>
          </a:xfrm>
          <a:prstGeom prst="line">
            <a:avLst/>
          </a:prstGeom>
          <a:noFill/>
          <a:ln w="20320">
            <a:solidFill>
              <a:srgbClr val="00796B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8" name="Text 5"/>
          <p:cNvSpPr/>
          <p:nvPr/>
        </p:nvSpPr>
        <p:spPr>
          <a:xfrm>
            <a:off x="685800" y="5669280"/>
            <a:ext cx="5303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333333"/>
                </a:solidFill>
              </a:rPr>
              <a:t>Sergio's Grindhouse • Est. 2026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685800" y="6029745"/>
            <a:ext cx="603504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C91111"/>
                </a:solidFill>
              </a:rPr>
              <a:t>TRAIN HARD • THROW FAR • RUN FAST</a:t>
            </a:r>
            <a:endParaRPr lang="en-US" sz="1300" dirty="0"/>
          </a:p>
        </p:txBody>
      </p:sp>
      <p:pic>
        <p:nvPicPr>
          <p:cNvPr id="12" name="Obrázek 11" descr="Obsah obrázku text, logo, kruh, Grafika&#10;&#10;Obsah generovaný pomocí AI může být nesprávný.">
            <a:extLst>
              <a:ext uri="{FF2B5EF4-FFF2-40B4-BE49-F238E27FC236}">
                <a16:creationId xmlns:a16="http://schemas.microsoft.com/office/drawing/2014/main" id="{A32AD8D8-4AAA-E68F-D6B2-CFD13477ED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2463" y="124967"/>
            <a:ext cx="6537961" cy="435864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3FD600-905A-8708-D546-0396D3ECDD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D088E023-AC78-EC18-2C47-4D33177F6FA0}"/>
              </a:ext>
            </a:extLst>
          </p:cNvPr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5F5"/>
          </a:solidFill>
          <a:ln w="12700">
            <a:solidFill>
              <a:srgbClr val="F5F5F5">
                <a:alpha val="0"/>
              </a:srgbClr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544C76FB-5D1E-AB9C-7DD5-F302A70491AB}"/>
              </a:ext>
            </a:extLst>
          </p:cNvPr>
          <p:cNvSpPr/>
          <p:nvPr/>
        </p:nvSpPr>
        <p:spPr>
          <a:xfrm>
            <a:off x="0" y="0"/>
            <a:ext cx="118872" cy="6858000"/>
          </a:xfrm>
          <a:prstGeom prst="rect">
            <a:avLst/>
          </a:prstGeom>
          <a:solidFill>
            <a:srgbClr val="00796B"/>
          </a:solidFill>
          <a:ln w="12700">
            <a:solidFill>
              <a:srgbClr val="00796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BD0A4D59-A901-AFE1-EE1B-F71459547E68}"/>
              </a:ext>
            </a:extLst>
          </p:cNvPr>
          <p:cNvSpPr/>
          <p:nvPr/>
        </p:nvSpPr>
        <p:spPr>
          <a:xfrm>
            <a:off x="118872" y="0"/>
            <a:ext cx="45720" cy="6858000"/>
          </a:xfrm>
          <a:prstGeom prst="rect">
            <a:avLst/>
          </a:prstGeom>
          <a:solidFill>
            <a:srgbClr val="C91111"/>
          </a:solidFill>
          <a:ln w="12700">
            <a:solidFill>
              <a:srgbClr val="C91111">
                <a:alpha val="0"/>
              </a:srgbClr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62652C44-F6D5-6D03-131F-0F0EEC6700D6}"/>
              </a:ext>
            </a:extLst>
          </p:cNvPr>
          <p:cNvSpPr/>
          <p:nvPr/>
        </p:nvSpPr>
        <p:spPr>
          <a:xfrm>
            <a:off x="502920" y="384048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6. ONE GUILTY PLEASURE A DAY, KEEPS CHAOS AWAY</a:t>
            </a:r>
          </a:p>
        </p:txBody>
      </p:sp>
      <p:sp>
        <p:nvSpPr>
          <p:cNvPr id="8" name="Shape 5">
            <a:extLst>
              <a:ext uri="{FF2B5EF4-FFF2-40B4-BE49-F238E27FC236}">
                <a16:creationId xmlns:a16="http://schemas.microsoft.com/office/drawing/2014/main" id="{DC66E5B1-B43C-0896-1BEA-6F0C76CD6BA7}"/>
              </a:ext>
            </a:extLst>
          </p:cNvPr>
          <p:cNvSpPr/>
          <p:nvPr/>
        </p:nvSpPr>
        <p:spPr>
          <a:xfrm>
            <a:off x="502920" y="1078992"/>
            <a:ext cx="10927080" cy="0"/>
          </a:xfrm>
          <a:prstGeom prst="line">
            <a:avLst/>
          </a:prstGeom>
          <a:noFill/>
          <a:ln w="16510">
            <a:solidFill>
              <a:srgbClr val="00796B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D1765767-BE71-01F0-6776-1369CFFAD8AE}"/>
              </a:ext>
            </a:extLst>
          </p:cNvPr>
          <p:cNvSpPr/>
          <p:nvPr/>
        </p:nvSpPr>
        <p:spPr>
          <a:xfrm>
            <a:off x="411480" y="6446520"/>
            <a:ext cx="4937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77777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Sergio's Grindhouse • Výživa</a:t>
            </a:r>
            <a:endParaRPr lang="en-US" sz="800" dirty="0"/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CA74AF5E-9698-A1F0-61A0-2FDD909891C0}"/>
              </a:ext>
            </a:extLst>
          </p:cNvPr>
          <p:cNvSpPr/>
          <p:nvPr/>
        </p:nvSpPr>
        <p:spPr>
          <a:xfrm>
            <a:off x="11475720" y="6428232"/>
            <a:ext cx="320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777777"/>
                </a:solidFill>
              </a:rPr>
              <a:t>9</a:t>
            </a:r>
            <a:endParaRPr lang="en-US" sz="800" dirty="0"/>
          </a:p>
        </p:txBody>
      </p:sp>
      <p:sp>
        <p:nvSpPr>
          <p:cNvPr id="11" name="Text 8">
            <a:extLst>
              <a:ext uri="{FF2B5EF4-FFF2-40B4-BE49-F238E27FC236}">
                <a16:creationId xmlns:a16="http://schemas.microsoft.com/office/drawing/2014/main" id="{5DC859ED-BCDD-2297-629A-65FC5A869A06}"/>
              </a:ext>
            </a:extLst>
          </p:cNvPr>
          <p:cNvSpPr/>
          <p:nvPr/>
        </p:nvSpPr>
        <p:spPr>
          <a:xfrm>
            <a:off x="868680" y="1426464"/>
            <a:ext cx="228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800" dirty="0"/>
          </a:p>
        </p:txBody>
      </p:sp>
      <p:sp>
        <p:nvSpPr>
          <p:cNvPr id="13" name="Text 10">
            <a:extLst>
              <a:ext uri="{FF2B5EF4-FFF2-40B4-BE49-F238E27FC236}">
                <a16:creationId xmlns:a16="http://schemas.microsoft.com/office/drawing/2014/main" id="{5F592693-2E93-1A86-C824-F33057BA5193}"/>
              </a:ext>
            </a:extLst>
          </p:cNvPr>
          <p:cNvSpPr/>
          <p:nvPr/>
        </p:nvSpPr>
        <p:spPr>
          <a:xfrm>
            <a:off x="868680" y="2066544"/>
            <a:ext cx="228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800" dirty="0"/>
          </a:p>
        </p:txBody>
      </p:sp>
      <p:sp>
        <p:nvSpPr>
          <p:cNvPr id="14" name="Text 11">
            <a:extLst>
              <a:ext uri="{FF2B5EF4-FFF2-40B4-BE49-F238E27FC236}">
                <a16:creationId xmlns:a16="http://schemas.microsoft.com/office/drawing/2014/main" id="{DF2EA9E7-D1C5-8862-8E97-A8FF26FFB827}"/>
              </a:ext>
            </a:extLst>
          </p:cNvPr>
          <p:cNvSpPr/>
          <p:nvPr/>
        </p:nvSpPr>
        <p:spPr>
          <a:xfrm>
            <a:off x="1170432" y="2057400"/>
            <a:ext cx="1014984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endParaRPr lang="en-US" sz="1800" dirty="0"/>
          </a:p>
        </p:txBody>
      </p:sp>
      <p:sp>
        <p:nvSpPr>
          <p:cNvPr id="15" name="Text 12">
            <a:extLst>
              <a:ext uri="{FF2B5EF4-FFF2-40B4-BE49-F238E27FC236}">
                <a16:creationId xmlns:a16="http://schemas.microsoft.com/office/drawing/2014/main" id="{1970DAA3-7697-A819-CB67-B3A38A5EAC46}"/>
              </a:ext>
            </a:extLst>
          </p:cNvPr>
          <p:cNvSpPr/>
          <p:nvPr/>
        </p:nvSpPr>
        <p:spPr>
          <a:xfrm>
            <a:off x="868680" y="2706624"/>
            <a:ext cx="228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800" dirty="0"/>
          </a:p>
        </p:txBody>
      </p:sp>
      <p:sp>
        <p:nvSpPr>
          <p:cNvPr id="16" name="Text 13">
            <a:extLst>
              <a:ext uri="{FF2B5EF4-FFF2-40B4-BE49-F238E27FC236}">
                <a16:creationId xmlns:a16="http://schemas.microsoft.com/office/drawing/2014/main" id="{AE1D1D35-5276-8FDA-CB4F-B030C46A4C60}"/>
              </a:ext>
            </a:extLst>
          </p:cNvPr>
          <p:cNvSpPr/>
          <p:nvPr/>
        </p:nvSpPr>
        <p:spPr>
          <a:xfrm>
            <a:off x="1170432" y="2697480"/>
            <a:ext cx="1014984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endParaRPr lang="en-US" sz="1800" dirty="0"/>
          </a:p>
        </p:txBody>
      </p:sp>
      <p:sp>
        <p:nvSpPr>
          <p:cNvPr id="17" name="Text 14">
            <a:extLst>
              <a:ext uri="{FF2B5EF4-FFF2-40B4-BE49-F238E27FC236}">
                <a16:creationId xmlns:a16="http://schemas.microsoft.com/office/drawing/2014/main" id="{FEA046C0-46C8-47FF-3428-C0CEF0FEC93C}"/>
              </a:ext>
            </a:extLst>
          </p:cNvPr>
          <p:cNvSpPr/>
          <p:nvPr/>
        </p:nvSpPr>
        <p:spPr>
          <a:xfrm>
            <a:off x="868680" y="3346704"/>
            <a:ext cx="228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800" dirty="0"/>
          </a:p>
        </p:txBody>
      </p:sp>
      <p:sp>
        <p:nvSpPr>
          <p:cNvPr id="18" name="Text 15">
            <a:extLst>
              <a:ext uri="{FF2B5EF4-FFF2-40B4-BE49-F238E27FC236}">
                <a16:creationId xmlns:a16="http://schemas.microsoft.com/office/drawing/2014/main" id="{EE7EE327-87FE-D99F-43FB-C1152B239B01}"/>
              </a:ext>
            </a:extLst>
          </p:cNvPr>
          <p:cNvSpPr/>
          <p:nvPr/>
        </p:nvSpPr>
        <p:spPr>
          <a:xfrm>
            <a:off x="1170432" y="3337560"/>
            <a:ext cx="1014984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endParaRPr lang="en-US" sz="1800" dirty="0"/>
          </a:p>
        </p:txBody>
      </p:sp>
      <p:sp>
        <p:nvSpPr>
          <p:cNvPr id="19" name="Shape 16">
            <a:extLst>
              <a:ext uri="{FF2B5EF4-FFF2-40B4-BE49-F238E27FC236}">
                <a16:creationId xmlns:a16="http://schemas.microsoft.com/office/drawing/2014/main" id="{8D59173C-E0D4-ED55-FE7A-90A32E06F748}"/>
              </a:ext>
            </a:extLst>
          </p:cNvPr>
          <p:cNvSpPr/>
          <p:nvPr/>
        </p:nvSpPr>
        <p:spPr>
          <a:xfrm>
            <a:off x="1371600" y="4069080"/>
            <a:ext cx="9189720" cy="731520"/>
          </a:xfrm>
          <a:prstGeom prst="roundRect">
            <a:avLst>
              <a:gd name="adj" fmla="val 10000"/>
            </a:avLst>
          </a:prstGeom>
          <a:solidFill>
            <a:srgbClr val="E8F3F0"/>
          </a:solidFill>
          <a:ln w="12700">
            <a:solidFill>
              <a:srgbClr val="CFE2DD"/>
            </a:solidFill>
            <a:prstDash val="solid"/>
          </a:ln>
        </p:spPr>
        <p:txBody>
          <a:bodyPr/>
          <a:lstStyle/>
          <a:p>
            <a:pPr algn="ctr"/>
            <a:r>
              <a:rPr lang="en-US" b="1" dirty="0" err="1">
                <a:solidFill>
                  <a:srgbClr val="24262C"/>
                </a:solidFill>
              </a:rPr>
              <a:t>Neznamená</a:t>
            </a:r>
            <a:r>
              <a:rPr lang="en-US" b="1" dirty="0">
                <a:solidFill>
                  <a:srgbClr val="24262C"/>
                </a:solidFill>
              </a:rPr>
              <a:t> to: </a:t>
            </a:r>
            <a:r>
              <a:rPr lang="en-US" b="1" dirty="0" err="1">
                <a:solidFill>
                  <a:srgbClr val="24262C"/>
                </a:solidFill>
              </a:rPr>
              <a:t>každý</a:t>
            </a:r>
            <a:r>
              <a:rPr lang="en-US" b="1" dirty="0">
                <a:solidFill>
                  <a:srgbClr val="24262C"/>
                </a:solidFill>
              </a:rPr>
              <a:t> den se </a:t>
            </a:r>
            <a:r>
              <a:rPr lang="en-US" b="1" dirty="0" err="1">
                <a:solidFill>
                  <a:srgbClr val="24262C"/>
                </a:solidFill>
              </a:rPr>
              <a:t>přejíst</a:t>
            </a:r>
            <a:r>
              <a:rPr lang="en-US" b="1" dirty="0">
                <a:solidFill>
                  <a:srgbClr val="24262C"/>
                </a:solidFill>
              </a:rPr>
              <a:t> </a:t>
            </a:r>
            <a:r>
              <a:rPr lang="en-US" b="1" dirty="0" err="1">
                <a:solidFill>
                  <a:srgbClr val="24262C"/>
                </a:solidFill>
              </a:rPr>
              <a:t>sladkostmi</a:t>
            </a:r>
            <a:r>
              <a:rPr lang="en-US" b="1" dirty="0">
                <a:solidFill>
                  <a:srgbClr val="24262C"/>
                </a:solidFill>
              </a:rPr>
              <a:t>.</a:t>
            </a:r>
            <a:endParaRPr lang="en-US" dirty="0"/>
          </a:p>
          <a:p>
            <a:pPr algn="ctr"/>
            <a:r>
              <a:rPr lang="en-US" b="1" dirty="0" err="1">
                <a:solidFill>
                  <a:srgbClr val="24262C"/>
                </a:solidFill>
              </a:rPr>
              <a:t>Znamená</a:t>
            </a:r>
            <a:r>
              <a:rPr lang="en-US" b="1" dirty="0">
                <a:solidFill>
                  <a:srgbClr val="24262C"/>
                </a:solidFill>
              </a:rPr>
              <a:t> to: </a:t>
            </a:r>
            <a:r>
              <a:rPr lang="en-US" b="1" dirty="0" err="1">
                <a:solidFill>
                  <a:srgbClr val="24262C"/>
                </a:solidFill>
              </a:rPr>
              <a:t>zdravý</a:t>
            </a:r>
            <a:r>
              <a:rPr lang="en-US" b="1" dirty="0">
                <a:solidFill>
                  <a:srgbClr val="24262C"/>
                </a:solidFill>
              </a:rPr>
              <a:t> </a:t>
            </a:r>
            <a:r>
              <a:rPr lang="en-US" b="1" dirty="0" err="1">
                <a:solidFill>
                  <a:srgbClr val="24262C"/>
                </a:solidFill>
              </a:rPr>
              <a:t>režim</a:t>
            </a:r>
            <a:r>
              <a:rPr lang="en-US" b="1" dirty="0">
                <a:solidFill>
                  <a:srgbClr val="24262C"/>
                </a:solidFill>
              </a:rPr>
              <a:t> </a:t>
            </a:r>
            <a:r>
              <a:rPr lang="en-US" b="1" dirty="0" err="1">
                <a:solidFill>
                  <a:srgbClr val="24262C"/>
                </a:solidFill>
              </a:rPr>
              <a:t>má</a:t>
            </a:r>
            <a:r>
              <a:rPr lang="en-US" b="1" dirty="0">
                <a:solidFill>
                  <a:srgbClr val="24262C"/>
                </a:solidFill>
              </a:rPr>
              <a:t> </a:t>
            </a:r>
            <a:r>
              <a:rPr lang="en-US" b="1" dirty="0" err="1">
                <a:solidFill>
                  <a:srgbClr val="24262C"/>
                </a:solidFill>
              </a:rPr>
              <a:t>být</a:t>
            </a:r>
            <a:r>
              <a:rPr lang="en-US" b="1" dirty="0">
                <a:solidFill>
                  <a:srgbClr val="24262C"/>
                </a:solidFill>
              </a:rPr>
              <a:t> </a:t>
            </a:r>
            <a:r>
              <a:rPr lang="en-US" b="1" dirty="0" err="1">
                <a:solidFill>
                  <a:srgbClr val="24262C"/>
                </a:solidFill>
              </a:rPr>
              <a:t>udržitelný</a:t>
            </a:r>
            <a:r>
              <a:rPr lang="en-US" b="1" dirty="0">
                <a:solidFill>
                  <a:srgbClr val="24262C"/>
                </a:solidFill>
              </a:rPr>
              <a:t>, ne </a:t>
            </a:r>
            <a:r>
              <a:rPr lang="en-US" b="1" dirty="0" err="1">
                <a:solidFill>
                  <a:srgbClr val="24262C"/>
                </a:solidFill>
              </a:rPr>
              <a:t>fanatický</a:t>
            </a:r>
            <a:r>
              <a:rPr lang="en-US" b="1" dirty="0">
                <a:solidFill>
                  <a:srgbClr val="24262C"/>
                </a:solidFill>
              </a:rPr>
              <a:t>.</a:t>
            </a:r>
            <a:endParaRPr lang="en-US" dirty="0"/>
          </a:p>
        </p:txBody>
      </p:sp>
      <p:pic>
        <p:nvPicPr>
          <p:cNvPr id="21" name="Obrázek 20" descr="Obsah obrázku text, logo, kruh, Grafika&#10;&#10;Obsah generovaný pomocí AI může být nesprávný.">
            <a:extLst>
              <a:ext uri="{FF2B5EF4-FFF2-40B4-BE49-F238E27FC236}">
                <a16:creationId xmlns:a16="http://schemas.microsoft.com/office/drawing/2014/main" id="{920CD052-8AAE-60ED-6956-120FD8BD9C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31859" y="38476"/>
            <a:ext cx="2068266" cy="1378844"/>
          </a:xfrm>
          <a:prstGeom prst="rect">
            <a:avLst/>
          </a:prstGeom>
        </p:spPr>
      </p:pic>
      <p:sp>
        <p:nvSpPr>
          <p:cNvPr id="23" name="TextovéPole 22">
            <a:extLst>
              <a:ext uri="{FF2B5EF4-FFF2-40B4-BE49-F238E27FC236}">
                <a16:creationId xmlns:a16="http://schemas.microsoft.com/office/drawing/2014/main" id="{360E534D-EFB1-41AD-F5A1-66C2A0647EB7}"/>
              </a:ext>
            </a:extLst>
          </p:cNvPr>
          <p:cNvSpPr txBox="1"/>
          <p:nvPr/>
        </p:nvSpPr>
        <p:spPr>
          <a:xfrm>
            <a:off x="3139909" y="5295807"/>
            <a:ext cx="621088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i="1" dirty="0">
                <a:solidFill>
                  <a:schemeClr val="accent6">
                    <a:lumMod val="75000"/>
                  </a:schemeClr>
                </a:solidFill>
              </a:rPr>
              <a:t>“</a:t>
            </a:r>
            <a:r>
              <a:rPr lang="en-US" sz="2000" i="1" dirty="0" err="1">
                <a:solidFill>
                  <a:schemeClr val="accent6">
                    <a:lumMod val="75000"/>
                  </a:schemeClr>
                </a:solidFill>
              </a:rPr>
              <a:t>Jídlo</a:t>
            </a:r>
            <a:r>
              <a:rPr lang="en-US" sz="2000" i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000" i="1" dirty="0" err="1">
                <a:solidFill>
                  <a:schemeClr val="accent6">
                    <a:lumMod val="75000"/>
                  </a:schemeClr>
                </a:solidFill>
              </a:rPr>
              <a:t>nemá</a:t>
            </a:r>
            <a:r>
              <a:rPr lang="en-US" sz="2000" i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000" i="1" dirty="0" err="1">
                <a:solidFill>
                  <a:schemeClr val="accent6">
                    <a:lumMod val="75000"/>
                  </a:schemeClr>
                </a:solidFill>
              </a:rPr>
              <a:t>být</a:t>
            </a:r>
            <a:r>
              <a:rPr lang="en-US" sz="2000" i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000" i="1" dirty="0" err="1">
                <a:solidFill>
                  <a:schemeClr val="accent6">
                    <a:lumMod val="75000"/>
                  </a:schemeClr>
                </a:solidFill>
              </a:rPr>
              <a:t>trest</a:t>
            </a:r>
            <a:r>
              <a:rPr lang="en-US" sz="2000" i="1" dirty="0">
                <a:solidFill>
                  <a:schemeClr val="accent6">
                    <a:lumMod val="75000"/>
                  </a:schemeClr>
                </a:solidFill>
              </a:rPr>
              <a:t>, vina ani chaos. </a:t>
            </a:r>
            <a:r>
              <a:rPr lang="en-US" sz="2000" i="1" dirty="0" err="1">
                <a:solidFill>
                  <a:schemeClr val="accent6">
                    <a:lumMod val="75000"/>
                  </a:schemeClr>
                </a:solidFill>
              </a:rPr>
              <a:t>Má</a:t>
            </a:r>
            <a:r>
              <a:rPr lang="en-US" sz="2000" i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000" i="1" dirty="0" err="1">
                <a:solidFill>
                  <a:schemeClr val="accent6">
                    <a:lumMod val="75000"/>
                  </a:schemeClr>
                </a:solidFill>
              </a:rPr>
              <a:t>být</a:t>
            </a:r>
            <a:r>
              <a:rPr lang="en-US" sz="2000" i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000" i="1" dirty="0" err="1">
                <a:solidFill>
                  <a:schemeClr val="accent6">
                    <a:lumMod val="75000"/>
                  </a:schemeClr>
                </a:solidFill>
              </a:rPr>
              <a:t>normální</a:t>
            </a:r>
            <a:r>
              <a:rPr lang="en-US" sz="2000" i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000" i="1" dirty="0" err="1">
                <a:solidFill>
                  <a:schemeClr val="accent6">
                    <a:lumMod val="75000"/>
                  </a:schemeClr>
                </a:solidFill>
              </a:rPr>
              <a:t>součást</a:t>
            </a:r>
            <a:r>
              <a:rPr lang="en-US" sz="2000" i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000" i="1" dirty="0" err="1">
                <a:solidFill>
                  <a:schemeClr val="accent6">
                    <a:lumMod val="75000"/>
                  </a:schemeClr>
                </a:solidFill>
              </a:rPr>
              <a:t>života</a:t>
            </a:r>
            <a:r>
              <a:rPr lang="en-US" sz="2000" i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000" i="1" dirty="0" err="1">
                <a:solidFill>
                  <a:schemeClr val="accent6">
                    <a:lumMod val="75000"/>
                  </a:schemeClr>
                </a:solidFill>
              </a:rPr>
              <a:t>sportovce</a:t>
            </a:r>
            <a:r>
              <a:rPr lang="en-US" sz="2000" i="1" dirty="0">
                <a:solidFill>
                  <a:schemeClr val="accent6">
                    <a:lumMod val="75000"/>
                  </a:schemeClr>
                </a:solidFill>
              </a:rPr>
              <a:t>.”</a:t>
            </a:r>
          </a:p>
          <a:p>
            <a:pPr marL="0" indent="0" algn="ctr">
              <a:buNone/>
            </a:pPr>
            <a:endParaRPr lang="en-US" sz="2000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85149D4E-3303-C7A6-0317-5F5BF82D1602}"/>
              </a:ext>
            </a:extLst>
          </p:cNvPr>
          <p:cNvSpPr/>
          <p:nvPr/>
        </p:nvSpPr>
        <p:spPr>
          <a:xfrm>
            <a:off x="868680" y="1453896"/>
            <a:ext cx="4343400" cy="2011680"/>
          </a:xfrm>
          <a:prstGeom prst="rect">
            <a:avLst/>
          </a:prstGeom>
          <a:solidFill>
            <a:srgbClr val="FFFFFF"/>
          </a:solidFill>
          <a:ln w="25400">
            <a:solidFill>
              <a:srgbClr val="C5262F"/>
            </a:solidFill>
          </a:ln>
        </p:spPr>
        <p:txBody>
          <a:bodyPr wrap="square" lIns="1905" tIns="1905" rIns="1905" bIns="1905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24262C"/>
                </a:solidFill>
              </a:rPr>
              <a:t>100% zákaz všeho dobrého</a:t>
            </a:r>
            <a:endParaRPr lang="en-US" sz="1800" dirty="0"/>
          </a:p>
          <a:p>
            <a:pPr marL="0" indent="0" algn="ctr">
              <a:buNone/>
            </a:pPr>
            <a:r>
              <a:rPr lang="en-US" sz="1800" b="1" dirty="0">
                <a:solidFill>
                  <a:srgbClr val="24262C"/>
                </a:solidFill>
              </a:rPr>
              <a:t>často vede k tlaku, výčitkám</a:t>
            </a:r>
            <a:endParaRPr lang="en-US" sz="1800" dirty="0"/>
          </a:p>
          <a:p>
            <a:pPr marL="0" indent="0" algn="ctr">
              <a:buNone/>
            </a:pPr>
            <a:r>
              <a:rPr lang="en-US" sz="1800" b="1" dirty="0">
                <a:solidFill>
                  <a:srgbClr val="24262C"/>
                </a:solidFill>
              </a:rPr>
              <a:t>a záchvatům přejídání</a:t>
            </a:r>
            <a:endParaRPr lang="en-US" sz="1800" dirty="0"/>
          </a:p>
        </p:txBody>
      </p:sp>
      <p:sp>
        <p:nvSpPr>
          <p:cNvPr id="7" name="Text 3">
            <a:extLst>
              <a:ext uri="{FF2B5EF4-FFF2-40B4-BE49-F238E27FC236}">
                <a16:creationId xmlns:a16="http://schemas.microsoft.com/office/drawing/2014/main" id="{3082E1B4-E7CF-2FA1-8473-40682B041F14}"/>
              </a:ext>
            </a:extLst>
          </p:cNvPr>
          <p:cNvSpPr/>
          <p:nvPr/>
        </p:nvSpPr>
        <p:spPr>
          <a:xfrm>
            <a:off x="6921147" y="1426464"/>
            <a:ext cx="4343400" cy="2011680"/>
          </a:xfrm>
          <a:prstGeom prst="rect">
            <a:avLst/>
          </a:prstGeom>
          <a:solidFill>
            <a:srgbClr val="FFFFFF"/>
          </a:solidFill>
          <a:ln w="25400">
            <a:solidFill>
              <a:srgbClr val="2E7D32"/>
            </a:solidFill>
          </a:ln>
        </p:spPr>
        <p:txBody>
          <a:bodyPr wrap="square" lIns="1905" tIns="1905" rIns="1905" bIns="1905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24262C"/>
                </a:solidFill>
              </a:rPr>
              <a:t>Lepší je 80–90 % základ</a:t>
            </a:r>
            <a:endParaRPr lang="en-US" sz="1800" dirty="0"/>
          </a:p>
          <a:p>
            <a:pPr marL="0" indent="0" algn="ctr">
              <a:buNone/>
            </a:pPr>
            <a:r>
              <a:rPr lang="en-US" sz="1800" b="1" dirty="0">
                <a:solidFill>
                  <a:srgbClr val="24262C"/>
                </a:solidFill>
              </a:rPr>
              <a:t>+ malá radost bez paniky</a:t>
            </a:r>
            <a:endParaRPr lang="en-US" sz="1800" dirty="0"/>
          </a:p>
          <a:p>
            <a:pPr marL="0" indent="0" algn="ctr">
              <a:buNone/>
            </a:pPr>
            <a:r>
              <a:rPr lang="en-US" sz="1800" b="1" dirty="0">
                <a:solidFill>
                  <a:srgbClr val="24262C"/>
                </a:solidFill>
              </a:rPr>
              <a:t>a bez trestání tréninkem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695525793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717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rgbClr val="171717"/>
          </a:solidFill>
          <a:ln w="12700">
            <a:solidFill>
              <a:srgbClr val="171717">
                <a:alpha val="0"/>
              </a:srgbClr>
            </a:solidFill>
            <a:prstDash val="solid"/>
          </a:ln>
        </p:spPr>
        <p:txBody>
          <a:bodyPr/>
          <a:lstStyle/>
          <a:p>
            <a:endParaRPr lang="cs-CZ" dirty="0">
              <a:solidFill>
                <a:srgbClr val="FFFF00"/>
              </a:solidFill>
            </a:endParaRPr>
          </a:p>
        </p:txBody>
      </p:sp>
      <p:sp>
        <p:nvSpPr>
          <p:cNvPr id="4" name="Text 1"/>
          <p:cNvSpPr/>
          <p:nvPr/>
        </p:nvSpPr>
        <p:spPr>
          <a:xfrm>
            <a:off x="1051559" y="4288536"/>
            <a:ext cx="10058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Děkuji za pozornost!</a:t>
            </a:r>
            <a:endParaRPr lang="en-US" sz="3600" dirty="0"/>
          </a:p>
        </p:txBody>
      </p:sp>
      <p:sp>
        <p:nvSpPr>
          <p:cNvPr id="5" name="Text 2"/>
          <p:cNvSpPr/>
          <p:nvPr/>
        </p:nvSpPr>
        <p:spPr>
          <a:xfrm>
            <a:off x="1051559" y="4791456"/>
            <a:ext cx="10058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E9E9E9"/>
                </a:solidFill>
              </a:rPr>
              <a:t>Otázky a odpovědi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051559" y="5385816"/>
            <a:ext cx="10058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C91111"/>
                </a:solidFill>
              </a:rPr>
              <a:t>TRAIN HARD • THROW FAR • RUN FAST</a:t>
            </a:r>
            <a:endParaRPr lang="en-US" sz="1500" dirty="0"/>
          </a:p>
        </p:txBody>
      </p:sp>
      <p:pic>
        <p:nvPicPr>
          <p:cNvPr id="7" name="Obrázek 6" descr="Obsah obrázku text, logo, kruh, Grafika&#10;&#10;Obsah generovaný pomocí AI může být nesprávný.">
            <a:extLst>
              <a:ext uri="{FF2B5EF4-FFF2-40B4-BE49-F238E27FC236}">
                <a16:creationId xmlns:a16="http://schemas.microsoft.com/office/drawing/2014/main" id="{D3EB7ACF-33D1-4330-8D04-55B195F12D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2486" y="128966"/>
            <a:ext cx="6616545" cy="4411030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2E738AAC-2A3B-AF42-DC5C-C2888547413D}"/>
              </a:ext>
            </a:extLst>
          </p:cNvPr>
          <p:cNvSpPr txBox="1"/>
          <p:nvPr/>
        </p:nvSpPr>
        <p:spPr>
          <a:xfrm>
            <a:off x="3039979" y="5678424"/>
            <a:ext cx="6112042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rgbClr val="FFFF00"/>
                </a:solidFill>
              </a:rPr>
              <a:t>EST. </a:t>
            </a:r>
            <a:r>
              <a:rPr lang="en-US" sz="1500" b="1" dirty="0">
                <a:solidFill>
                  <a:srgbClr val="FFFF00"/>
                </a:solidFill>
              </a:rPr>
              <a:t>2026</a:t>
            </a:r>
            <a:endParaRPr lang="cs-CZ" sz="15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5F5"/>
          </a:solidFill>
          <a:ln w="12700">
            <a:solidFill>
              <a:srgbClr val="F5F5F5">
                <a:alpha val="0"/>
              </a:srgbClr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18872" cy="6858000"/>
          </a:xfrm>
          <a:prstGeom prst="rect">
            <a:avLst/>
          </a:prstGeom>
          <a:solidFill>
            <a:srgbClr val="00796B"/>
          </a:solidFill>
          <a:ln w="12700">
            <a:solidFill>
              <a:srgbClr val="00796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4" name="Shape 2"/>
          <p:cNvSpPr/>
          <p:nvPr/>
        </p:nvSpPr>
        <p:spPr>
          <a:xfrm>
            <a:off x="118872" y="0"/>
            <a:ext cx="45720" cy="6858000"/>
          </a:xfrm>
          <a:prstGeom prst="rect">
            <a:avLst/>
          </a:prstGeom>
          <a:solidFill>
            <a:srgbClr val="C91111"/>
          </a:solidFill>
          <a:ln w="12700">
            <a:solidFill>
              <a:srgbClr val="C91111">
                <a:alpha val="0"/>
              </a:srgbClr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5" name="Text 3"/>
          <p:cNvSpPr/>
          <p:nvPr/>
        </p:nvSpPr>
        <p:spPr>
          <a:xfrm>
            <a:off x="502920" y="384048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04D4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1. </a:t>
            </a:r>
            <a:r>
              <a:rPr lang="en-US" sz="2800" b="1" dirty="0" err="1">
                <a:solidFill>
                  <a:srgbClr val="004D4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Proč</a:t>
            </a:r>
            <a:r>
              <a:rPr lang="en-US" sz="2800" b="1" dirty="0">
                <a:solidFill>
                  <a:srgbClr val="004D4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</a:t>
            </a:r>
            <a:r>
              <a:rPr lang="en-US" sz="2800" b="1" dirty="0" err="1">
                <a:solidFill>
                  <a:srgbClr val="004D4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jíme</a:t>
            </a:r>
            <a:r>
              <a:rPr lang="en-US" sz="2800" b="1" dirty="0">
                <a:solidFill>
                  <a:srgbClr val="004D4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?</a:t>
            </a:r>
            <a:endParaRPr lang="en-US" sz="2800" dirty="0"/>
          </a:p>
        </p:txBody>
      </p:sp>
      <p:sp>
        <p:nvSpPr>
          <p:cNvPr id="8" name="Shape 5"/>
          <p:cNvSpPr/>
          <p:nvPr/>
        </p:nvSpPr>
        <p:spPr>
          <a:xfrm>
            <a:off x="502920" y="1078992"/>
            <a:ext cx="10927080" cy="0"/>
          </a:xfrm>
          <a:prstGeom prst="line">
            <a:avLst/>
          </a:prstGeom>
          <a:noFill/>
          <a:ln w="16510">
            <a:solidFill>
              <a:srgbClr val="00796B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9" name="Text 6"/>
          <p:cNvSpPr/>
          <p:nvPr/>
        </p:nvSpPr>
        <p:spPr>
          <a:xfrm>
            <a:off x="411480" y="6446520"/>
            <a:ext cx="4937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77777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Sergio's Grindhouse • Výživa</a:t>
            </a:r>
            <a:endParaRPr lang="en-US" sz="800" dirty="0"/>
          </a:p>
        </p:txBody>
      </p:sp>
      <p:sp>
        <p:nvSpPr>
          <p:cNvPr id="10" name="Text 7"/>
          <p:cNvSpPr/>
          <p:nvPr/>
        </p:nvSpPr>
        <p:spPr>
          <a:xfrm>
            <a:off x="11475720" y="6428232"/>
            <a:ext cx="320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777777"/>
                </a:solidFill>
              </a:rPr>
              <a:t>2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594360" y="1417320"/>
            <a:ext cx="10515600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/>
            <a:r>
              <a:rPr lang="en-US" sz="2400" b="1" dirty="0">
                <a:solidFill>
                  <a:srgbClr val="333333"/>
                </a:solidFill>
              </a:rPr>
              <a:t>Jídlo </a:t>
            </a:r>
            <a:r>
              <a:rPr lang="en-US" sz="2400" b="1" dirty="0" err="1">
                <a:solidFill>
                  <a:srgbClr val="333333"/>
                </a:solidFill>
              </a:rPr>
              <a:t>není</a:t>
            </a:r>
            <a:r>
              <a:rPr lang="en-US" sz="2400" b="1" dirty="0">
                <a:solidFill>
                  <a:srgbClr val="333333"/>
                </a:solidFill>
              </a:rPr>
              <a:t> </a:t>
            </a:r>
            <a:r>
              <a:rPr lang="en-US" sz="2400" b="1" dirty="0" err="1">
                <a:solidFill>
                  <a:srgbClr val="333333"/>
                </a:solidFill>
              </a:rPr>
              <a:t>nepřítel</a:t>
            </a:r>
            <a:r>
              <a:rPr lang="en-US" sz="2400" b="1" dirty="0">
                <a:solidFill>
                  <a:srgbClr val="333333"/>
                </a:solidFill>
              </a:rPr>
              <a:t> </a:t>
            </a:r>
            <a:r>
              <a:rPr lang="en-US" sz="2400" b="1" dirty="0">
                <a:solidFill>
                  <a:srgbClr val="333333"/>
                </a:solidFill>
                <a:sym typeface="Wingdings" pitchFamily="2" charset="2"/>
              </a:rPr>
              <a:t></a:t>
            </a:r>
            <a:r>
              <a:rPr lang="en-US" sz="2400" b="1" dirty="0">
                <a:solidFill>
                  <a:srgbClr val="333333"/>
                </a:solidFill>
              </a:rPr>
              <a:t> </a:t>
            </a:r>
            <a:r>
              <a:rPr lang="en-US" sz="2400" b="1" dirty="0" err="1">
                <a:solidFill>
                  <a:srgbClr val="333333"/>
                </a:solidFill>
              </a:rPr>
              <a:t>palivo</a:t>
            </a:r>
            <a:r>
              <a:rPr lang="en-US" sz="2400" b="1" dirty="0">
                <a:solidFill>
                  <a:srgbClr val="333333"/>
                </a:solidFill>
              </a:rPr>
              <a:t> – stavební </a:t>
            </a:r>
            <a:r>
              <a:rPr lang="en-US" sz="2400" b="1" dirty="0" err="1">
                <a:solidFill>
                  <a:srgbClr val="333333"/>
                </a:solidFill>
              </a:rPr>
              <a:t>materiál</a:t>
            </a:r>
            <a:r>
              <a:rPr lang="en-US" sz="2400" b="1" dirty="0">
                <a:solidFill>
                  <a:srgbClr val="333333"/>
                </a:solidFill>
              </a:rPr>
              <a:t> – </a:t>
            </a:r>
            <a:r>
              <a:rPr lang="en-US" sz="2400" b="1" dirty="0" err="1">
                <a:solidFill>
                  <a:srgbClr val="333333"/>
                </a:solidFill>
              </a:rPr>
              <a:t>základ</a:t>
            </a:r>
            <a:r>
              <a:rPr lang="en-US" sz="2400" b="1" dirty="0">
                <a:solidFill>
                  <a:srgbClr val="333333"/>
                </a:solidFill>
              </a:rPr>
              <a:t> </a:t>
            </a:r>
            <a:r>
              <a:rPr lang="en-US" sz="2400" b="1" dirty="0" err="1">
                <a:solidFill>
                  <a:srgbClr val="333333"/>
                </a:solidFill>
              </a:rPr>
              <a:t>regenerace</a:t>
            </a:r>
            <a:endParaRPr lang="en-US" sz="2400" dirty="0"/>
          </a:p>
        </p:txBody>
      </p:sp>
      <p:sp>
        <p:nvSpPr>
          <p:cNvPr id="12" name="Shape 9"/>
          <p:cNvSpPr/>
          <p:nvPr/>
        </p:nvSpPr>
        <p:spPr>
          <a:xfrm>
            <a:off x="731520" y="2423160"/>
            <a:ext cx="3337560" cy="2057400"/>
          </a:xfrm>
          <a:prstGeom prst="roundRect">
            <a:avLst>
              <a:gd name="adj" fmla="val 3556"/>
            </a:avLst>
          </a:prstGeom>
          <a:solidFill>
            <a:srgbClr val="FFFFFF"/>
          </a:solidFill>
          <a:ln w="12700">
            <a:solidFill>
              <a:srgbClr val="DDE7E4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13" name="Shape 10"/>
          <p:cNvSpPr/>
          <p:nvPr/>
        </p:nvSpPr>
        <p:spPr>
          <a:xfrm>
            <a:off x="731520" y="2423160"/>
            <a:ext cx="73152" cy="2057400"/>
          </a:xfrm>
          <a:prstGeom prst="rect">
            <a:avLst/>
          </a:prstGeom>
          <a:solidFill>
            <a:srgbClr val="00796B"/>
          </a:solidFill>
          <a:ln w="12700">
            <a:solidFill>
              <a:srgbClr val="00796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14" name="Text 11"/>
          <p:cNvSpPr/>
          <p:nvPr/>
        </p:nvSpPr>
        <p:spPr>
          <a:xfrm>
            <a:off x="941832" y="2542032"/>
            <a:ext cx="3017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0796B"/>
                </a:solidFill>
              </a:rPr>
              <a:t>Základ života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941832" y="2880360"/>
            <a:ext cx="3017520" cy="1490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333333"/>
                </a:solidFill>
              </a:rPr>
              <a:t>Energie pro mozek, svaly, imunitu a každodenní fungování.</a:t>
            </a:r>
            <a:endParaRPr lang="en-US" sz="1350" dirty="0"/>
          </a:p>
        </p:txBody>
      </p:sp>
      <p:sp>
        <p:nvSpPr>
          <p:cNvPr id="16" name="Shape 13"/>
          <p:cNvSpPr/>
          <p:nvPr/>
        </p:nvSpPr>
        <p:spPr>
          <a:xfrm>
            <a:off x="4434840" y="2423160"/>
            <a:ext cx="3337560" cy="2057400"/>
          </a:xfrm>
          <a:prstGeom prst="roundRect">
            <a:avLst>
              <a:gd name="adj" fmla="val 3556"/>
            </a:avLst>
          </a:prstGeom>
          <a:solidFill>
            <a:srgbClr val="FFFFFF"/>
          </a:solidFill>
          <a:ln w="12700">
            <a:solidFill>
              <a:srgbClr val="DDE7E4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17" name="Shape 14"/>
          <p:cNvSpPr/>
          <p:nvPr/>
        </p:nvSpPr>
        <p:spPr>
          <a:xfrm>
            <a:off x="4434840" y="2423160"/>
            <a:ext cx="73152" cy="2057400"/>
          </a:xfrm>
          <a:prstGeom prst="rect">
            <a:avLst/>
          </a:prstGeom>
          <a:solidFill>
            <a:srgbClr val="C91111"/>
          </a:solidFill>
          <a:ln w="12700">
            <a:solidFill>
              <a:srgbClr val="C91111">
                <a:alpha val="0"/>
              </a:srgbClr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18" name="Text 15"/>
          <p:cNvSpPr/>
          <p:nvPr/>
        </p:nvSpPr>
        <p:spPr>
          <a:xfrm>
            <a:off x="4645152" y="2542032"/>
            <a:ext cx="3017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C91111"/>
                </a:solidFill>
              </a:rPr>
              <a:t>Sportovní motor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4645152" y="2880360"/>
            <a:ext cx="3017520" cy="1490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333333"/>
                </a:solidFill>
              </a:rPr>
              <a:t>Bez kvalitního paliva nelze dlouhodobě trénovat, růst ani závodit.</a:t>
            </a:r>
            <a:endParaRPr lang="en-US" sz="1350" dirty="0"/>
          </a:p>
        </p:txBody>
      </p:sp>
      <p:sp>
        <p:nvSpPr>
          <p:cNvPr id="20" name="Shape 17"/>
          <p:cNvSpPr/>
          <p:nvPr/>
        </p:nvSpPr>
        <p:spPr>
          <a:xfrm>
            <a:off x="8138160" y="2423160"/>
            <a:ext cx="3337560" cy="2057400"/>
          </a:xfrm>
          <a:prstGeom prst="roundRect">
            <a:avLst>
              <a:gd name="adj" fmla="val 3556"/>
            </a:avLst>
          </a:prstGeom>
          <a:solidFill>
            <a:srgbClr val="FFFFFF"/>
          </a:solidFill>
          <a:ln w="12700">
            <a:solidFill>
              <a:srgbClr val="DDE7E4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21" name="Shape 18"/>
          <p:cNvSpPr/>
          <p:nvPr/>
        </p:nvSpPr>
        <p:spPr>
          <a:xfrm>
            <a:off x="8138160" y="2423160"/>
            <a:ext cx="73152" cy="2057400"/>
          </a:xfrm>
          <a:prstGeom prst="rect">
            <a:avLst/>
          </a:prstGeom>
          <a:solidFill>
            <a:srgbClr val="004D40"/>
          </a:solidFill>
          <a:ln w="12700">
            <a:solidFill>
              <a:srgbClr val="004D4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22" name="Text 19"/>
          <p:cNvSpPr/>
          <p:nvPr/>
        </p:nvSpPr>
        <p:spPr>
          <a:xfrm>
            <a:off x="8348472" y="2542032"/>
            <a:ext cx="3017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04D40"/>
                </a:solidFill>
              </a:rPr>
              <a:t>Regenerace</a:t>
            </a:r>
            <a:endParaRPr lang="en-US" sz="1600" dirty="0"/>
          </a:p>
        </p:txBody>
      </p:sp>
      <p:sp>
        <p:nvSpPr>
          <p:cNvPr id="23" name="Text 20"/>
          <p:cNvSpPr/>
          <p:nvPr/>
        </p:nvSpPr>
        <p:spPr>
          <a:xfrm>
            <a:off x="8348472" y="2880360"/>
            <a:ext cx="3017520" cy="1490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333333"/>
                </a:solidFill>
              </a:rPr>
              <a:t>Po tréninku tělo opravuje poškozené tkáně a doplňuje zásoby energie.</a:t>
            </a:r>
            <a:endParaRPr lang="en-US" sz="1350" dirty="0"/>
          </a:p>
        </p:txBody>
      </p:sp>
      <p:sp>
        <p:nvSpPr>
          <p:cNvPr id="24" name="Text 21"/>
          <p:cNvSpPr/>
          <p:nvPr/>
        </p:nvSpPr>
        <p:spPr>
          <a:xfrm>
            <a:off x="777240" y="4983480"/>
            <a:ext cx="10332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i="1" dirty="0">
                <a:solidFill>
                  <a:srgbClr val="004D40"/>
                </a:solidFill>
              </a:rPr>
              <a:t>“</a:t>
            </a:r>
            <a:r>
              <a:rPr lang="en-US" sz="2000" i="1" dirty="0" err="1">
                <a:solidFill>
                  <a:srgbClr val="004D40"/>
                </a:solidFill>
              </a:rPr>
              <a:t>Nejde</a:t>
            </a:r>
            <a:r>
              <a:rPr lang="en-US" sz="2000" i="1" dirty="0">
                <a:solidFill>
                  <a:srgbClr val="004D40"/>
                </a:solidFill>
              </a:rPr>
              <a:t> o dokonalost, ale o pravidelný a dostatečný </a:t>
            </a:r>
            <a:r>
              <a:rPr lang="en-US" sz="2000" i="1" dirty="0" err="1">
                <a:solidFill>
                  <a:srgbClr val="004D40"/>
                </a:solidFill>
              </a:rPr>
              <a:t>příjem</a:t>
            </a:r>
            <a:r>
              <a:rPr lang="en-US" sz="2000" i="1" dirty="0">
                <a:solidFill>
                  <a:srgbClr val="004D40"/>
                </a:solidFill>
              </a:rPr>
              <a:t>.”</a:t>
            </a:r>
            <a:endParaRPr lang="en-US" sz="2000" dirty="0"/>
          </a:p>
        </p:txBody>
      </p:sp>
      <p:pic>
        <p:nvPicPr>
          <p:cNvPr id="26" name="Obrázek 25" descr="Obsah obrázku text, logo, kruh, Grafika&#10;&#10;Obsah generovaný pomocí AI může být nesprávný.">
            <a:extLst>
              <a:ext uri="{FF2B5EF4-FFF2-40B4-BE49-F238E27FC236}">
                <a16:creationId xmlns:a16="http://schemas.microsoft.com/office/drawing/2014/main" id="{7B00F890-A61F-3E49-F7BB-291B82044B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31859" y="38476"/>
            <a:ext cx="2068266" cy="1378844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5F5"/>
          </a:solidFill>
          <a:ln w="12700">
            <a:solidFill>
              <a:srgbClr val="F5F5F5">
                <a:alpha val="0"/>
              </a:srgbClr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18872" cy="6858000"/>
          </a:xfrm>
          <a:prstGeom prst="rect">
            <a:avLst/>
          </a:prstGeom>
          <a:solidFill>
            <a:srgbClr val="00796B"/>
          </a:solidFill>
          <a:ln w="12700">
            <a:solidFill>
              <a:srgbClr val="00796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4" name="Shape 2"/>
          <p:cNvSpPr/>
          <p:nvPr/>
        </p:nvSpPr>
        <p:spPr>
          <a:xfrm>
            <a:off x="118872" y="0"/>
            <a:ext cx="45720" cy="6858000"/>
          </a:xfrm>
          <a:prstGeom prst="rect">
            <a:avLst/>
          </a:prstGeom>
          <a:solidFill>
            <a:srgbClr val="C91111"/>
          </a:solidFill>
          <a:ln w="12700">
            <a:solidFill>
              <a:srgbClr val="C91111">
                <a:alpha val="0"/>
              </a:srgbClr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5" name="Text 3"/>
          <p:cNvSpPr/>
          <p:nvPr/>
        </p:nvSpPr>
        <p:spPr>
          <a:xfrm>
            <a:off x="502920" y="384048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04D4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2. Makronutrienty: velká trojka</a:t>
            </a:r>
            <a:endParaRPr lang="en-US" sz="2800" dirty="0"/>
          </a:p>
        </p:txBody>
      </p:sp>
      <p:sp>
        <p:nvSpPr>
          <p:cNvPr id="8" name="Shape 5"/>
          <p:cNvSpPr/>
          <p:nvPr/>
        </p:nvSpPr>
        <p:spPr>
          <a:xfrm>
            <a:off x="502920" y="1078992"/>
            <a:ext cx="10927080" cy="0"/>
          </a:xfrm>
          <a:prstGeom prst="line">
            <a:avLst/>
          </a:prstGeom>
          <a:noFill/>
          <a:ln w="16510">
            <a:solidFill>
              <a:srgbClr val="00796B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9" name="Text 6"/>
          <p:cNvSpPr/>
          <p:nvPr/>
        </p:nvSpPr>
        <p:spPr>
          <a:xfrm>
            <a:off x="411480" y="6446520"/>
            <a:ext cx="4937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77777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Sergio's Grindhouse • Výživa</a:t>
            </a:r>
            <a:endParaRPr lang="en-US" sz="800" dirty="0"/>
          </a:p>
        </p:txBody>
      </p:sp>
      <p:sp>
        <p:nvSpPr>
          <p:cNvPr id="10" name="Text 7"/>
          <p:cNvSpPr/>
          <p:nvPr/>
        </p:nvSpPr>
        <p:spPr>
          <a:xfrm>
            <a:off x="11475720" y="6428232"/>
            <a:ext cx="320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777777"/>
                </a:solidFill>
              </a:rPr>
              <a:t>3</a:t>
            </a:r>
            <a:endParaRPr lang="en-US" sz="800" dirty="0"/>
          </a:p>
        </p:txBody>
      </p:sp>
      <p:sp>
        <p:nvSpPr>
          <p:cNvPr id="11" name="Shape 8"/>
          <p:cNvSpPr/>
          <p:nvPr/>
        </p:nvSpPr>
        <p:spPr>
          <a:xfrm>
            <a:off x="731520" y="1508760"/>
            <a:ext cx="3383280" cy="3200400"/>
          </a:xfrm>
          <a:prstGeom prst="roundRect">
            <a:avLst>
              <a:gd name="adj" fmla="val 2286"/>
            </a:avLst>
          </a:prstGeom>
          <a:solidFill>
            <a:srgbClr val="FFFFFF"/>
          </a:solidFill>
          <a:ln w="12700">
            <a:solidFill>
              <a:srgbClr val="DDE7E4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12" name="Shape 9"/>
          <p:cNvSpPr/>
          <p:nvPr/>
        </p:nvSpPr>
        <p:spPr>
          <a:xfrm>
            <a:off x="731520" y="1508760"/>
            <a:ext cx="73152" cy="3200400"/>
          </a:xfrm>
          <a:prstGeom prst="rect">
            <a:avLst/>
          </a:prstGeom>
          <a:solidFill>
            <a:srgbClr val="00796B"/>
          </a:solidFill>
          <a:ln w="12700">
            <a:solidFill>
              <a:srgbClr val="00796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13" name="Text 10"/>
          <p:cNvSpPr/>
          <p:nvPr/>
        </p:nvSpPr>
        <p:spPr>
          <a:xfrm>
            <a:off x="941832" y="1627632"/>
            <a:ext cx="3063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0796B"/>
                </a:solidFill>
              </a:rPr>
              <a:t>Sacharidy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941832" y="1965960"/>
            <a:ext cx="3063240" cy="2633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333333"/>
                </a:solidFill>
              </a:rPr>
              <a:t>Nejrychlejší zdroj energie pro svaly a mozek.</a:t>
            </a:r>
            <a:endParaRPr lang="en-US" sz="1350" dirty="0"/>
          </a:p>
          <a:p>
            <a:pPr marL="0" indent="0">
              <a:buNone/>
            </a:pPr>
            <a:endParaRPr lang="en-US" sz="1350" dirty="0"/>
          </a:p>
          <a:p>
            <a:pPr marL="0" indent="0">
              <a:buNone/>
            </a:pPr>
            <a:r>
              <a:rPr lang="en-US" sz="1350" b="1" dirty="0">
                <a:solidFill>
                  <a:srgbClr val="333333"/>
                </a:solidFill>
              </a:rPr>
              <a:t>Příklady</a:t>
            </a:r>
            <a:r>
              <a:rPr lang="en-US" sz="1350" dirty="0">
                <a:solidFill>
                  <a:srgbClr val="333333"/>
                </a:solidFill>
              </a:rPr>
              <a:t>: rýže, brambory, těstoviny, vločky, pečivo, ovoce.</a:t>
            </a:r>
            <a:endParaRPr lang="en-US" sz="1350" dirty="0"/>
          </a:p>
        </p:txBody>
      </p:sp>
      <p:sp>
        <p:nvSpPr>
          <p:cNvPr id="15" name="Shape 12"/>
          <p:cNvSpPr/>
          <p:nvPr/>
        </p:nvSpPr>
        <p:spPr>
          <a:xfrm>
            <a:off x="4389120" y="1508760"/>
            <a:ext cx="3383280" cy="3200400"/>
          </a:xfrm>
          <a:prstGeom prst="roundRect">
            <a:avLst>
              <a:gd name="adj" fmla="val 2286"/>
            </a:avLst>
          </a:prstGeom>
          <a:solidFill>
            <a:srgbClr val="FFFFFF"/>
          </a:solidFill>
          <a:ln w="12700">
            <a:solidFill>
              <a:srgbClr val="DDE7E4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16" name="Shape 13"/>
          <p:cNvSpPr/>
          <p:nvPr/>
        </p:nvSpPr>
        <p:spPr>
          <a:xfrm>
            <a:off x="4389120" y="1508760"/>
            <a:ext cx="73152" cy="3200400"/>
          </a:xfrm>
          <a:prstGeom prst="rect">
            <a:avLst/>
          </a:prstGeom>
          <a:solidFill>
            <a:srgbClr val="004D40"/>
          </a:solidFill>
          <a:ln w="12700">
            <a:solidFill>
              <a:srgbClr val="004D4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17" name="Text 14"/>
          <p:cNvSpPr/>
          <p:nvPr/>
        </p:nvSpPr>
        <p:spPr>
          <a:xfrm>
            <a:off x="4599432" y="1627632"/>
            <a:ext cx="3063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04D40"/>
                </a:solidFill>
              </a:rPr>
              <a:t>Bílkoviny</a:t>
            </a:r>
            <a:endParaRPr lang="en-US" sz="1600" dirty="0"/>
          </a:p>
        </p:txBody>
      </p:sp>
      <p:sp>
        <p:nvSpPr>
          <p:cNvPr id="18" name="Text 15"/>
          <p:cNvSpPr/>
          <p:nvPr/>
        </p:nvSpPr>
        <p:spPr>
          <a:xfrm>
            <a:off x="4599432" y="1965960"/>
            <a:ext cx="3063240" cy="2633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333333"/>
                </a:solidFill>
              </a:rPr>
              <a:t>Stavební materiál pro svaly, šlachy a imunitu. Pomáhají s opravou tkání.</a:t>
            </a:r>
            <a:endParaRPr lang="en-US" sz="1350" dirty="0"/>
          </a:p>
          <a:p>
            <a:pPr marL="0" indent="0">
              <a:buNone/>
            </a:pPr>
            <a:endParaRPr lang="en-US" sz="1350" dirty="0"/>
          </a:p>
          <a:p>
            <a:pPr marL="0" indent="0">
              <a:buNone/>
            </a:pPr>
            <a:r>
              <a:rPr lang="en-US" sz="1350" b="1" dirty="0">
                <a:solidFill>
                  <a:srgbClr val="333333"/>
                </a:solidFill>
              </a:rPr>
              <a:t>Příklady</a:t>
            </a:r>
            <a:r>
              <a:rPr lang="en-US" sz="1350" dirty="0">
                <a:solidFill>
                  <a:srgbClr val="333333"/>
                </a:solidFill>
              </a:rPr>
              <a:t>: maso, ryby, vejce, mléčné výrobky, luštěniny.</a:t>
            </a:r>
            <a:endParaRPr lang="en-US" sz="1350" dirty="0"/>
          </a:p>
        </p:txBody>
      </p:sp>
      <p:sp>
        <p:nvSpPr>
          <p:cNvPr id="19" name="Shape 16"/>
          <p:cNvSpPr/>
          <p:nvPr/>
        </p:nvSpPr>
        <p:spPr>
          <a:xfrm>
            <a:off x="8046720" y="1508760"/>
            <a:ext cx="3383280" cy="3200400"/>
          </a:xfrm>
          <a:prstGeom prst="roundRect">
            <a:avLst>
              <a:gd name="adj" fmla="val 2286"/>
            </a:avLst>
          </a:prstGeom>
          <a:solidFill>
            <a:srgbClr val="FFFFFF"/>
          </a:solidFill>
          <a:ln w="12700">
            <a:solidFill>
              <a:srgbClr val="DDE7E4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20" name="Shape 17"/>
          <p:cNvSpPr/>
          <p:nvPr/>
        </p:nvSpPr>
        <p:spPr>
          <a:xfrm>
            <a:off x="8046720" y="1508760"/>
            <a:ext cx="73152" cy="3200400"/>
          </a:xfrm>
          <a:prstGeom prst="rect">
            <a:avLst/>
          </a:prstGeom>
          <a:solidFill>
            <a:srgbClr val="C91111"/>
          </a:solidFill>
          <a:ln w="12700">
            <a:solidFill>
              <a:srgbClr val="C91111">
                <a:alpha val="0"/>
              </a:srgbClr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21" name="Text 18"/>
          <p:cNvSpPr/>
          <p:nvPr/>
        </p:nvSpPr>
        <p:spPr>
          <a:xfrm>
            <a:off x="8257032" y="1627632"/>
            <a:ext cx="3063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C91111"/>
                </a:solidFill>
              </a:rPr>
              <a:t>Tuky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8257032" y="1965960"/>
            <a:ext cx="3063240" cy="2633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333333"/>
                </a:solidFill>
              </a:rPr>
              <a:t>Důležité pro hormony, nervový systém a vstřebávání vitaminů.</a:t>
            </a:r>
            <a:endParaRPr lang="en-US" sz="1350" dirty="0"/>
          </a:p>
          <a:p>
            <a:pPr marL="0" indent="0">
              <a:buNone/>
            </a:pPr>
            <a:endParaRPr lang="en-US" sz="1350" dirty="0"/>
          </a:p>
          <a:p>
            <a:pPr marL="0" indent="0">
              <a:buNone/>
            </a:pPr>
            <a:r>
              <a:rPr lang="en-US" sz="1350" b="1" dirty="0">
                <a:solidFill>
                  <a:srgbClr val="333333"/>
                </a:solidFill>
              </a:rPr>
              <a:t>Příklady</a:t>
            </a:r>
            <a:r>
              <a:rPr lang="en-US" sz="1350" dirty="0">
                <a:solidFill>
                  <a:srgbClr val="333333"/>
                </a:solidFill>
              </a:rPr>
              <a:t>: ořechy, olivový olej, avokádo, vejce, ryby.</a:t>
            </a:r>
            <a:endParaRPr lang="en-US" sz="1350" dirty="0"/>
          </a:p>
        </p:txBody>
      </p:sp>
      <p:sp>
        <p:nvSpPr>
          <p:cNvPr id="23" name="Text 20"/>
          <p:cNvSpPr/>
          <p:nvPr/>
        </p:nvSpPr>
        <p:spPr>
          <a:xfrm>
            <a:off x="960120" y="5257800"/>
            <a:ext cx="10241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i="1" dirty="0">
                <a:solidFill>
                  <a:srgbClr val="004D40"/>
                </a:solidFill>
              </a:rPr>
              <a:t>“</a:t>
            </a:r>
            <a:r>
              <a:rPr lang="en-US" sz="2000" i="1" dirty="0" err="1">
                <a:solidFill>
                  <a:srgbClr val="004D40"/>
                </a:solidFill>
              </a:rPr>
              <a:t>Žádná</a:t>
            </a:r>
            <a:r>
              <a:rPr lang="en-US" sz="2000" i="1" dirty="0">
                <a:solidFill>
                  <a:srgbClr val="004D40"/>
                </a:solidFill>
              </a:rPr>
              <a:t> složka není „zbytečná“. Pro výkon je potřeba </a:t>
            </a:r>
            <a:r>
              <a:rPr lang="en-US" sz="2000" i="1" dirty="0" err="1">
                <a:solidFill>
                  <a:srgbClr val="004D40"/>
                </a:solidFill>
              </a:rPr>
              <a:t>rovnováha</a:t>
            </a:r>
            <a:r>
              <a:rPr lang="en-US" sz="2000" i="1" dirty="0">
                <a:solidFill>
                  <a:srgbClr val="004D40"/>
                </a:solidFill>
              </a:rPr>
              <a:t>.”</a:t>
            </a:r>
            <a:endParaRPr lang="en-US" sz="2000" i="1" dirty="0"/>
          </a:p>
        </p:txBody>
      </p:sp>
      <p:pic>
        <p:nvPicPr>
          <p:cNvPr id="24" name="Obrázek 23" descr="Obsah obrázku text, logo, kruh, Grafika&#10;&#10;Obsah generovaný pomocí AI může být nesprávný.">
            <a:extLst>
              <a:ext uri="{FF2B5EF4-FFF2-40B4-BE49-F238E27FC236}">
                <a16:creationId xmlns:a16="http://schemas.microsoft.com/office/drawing/2014/main" id="{57F64B57-DFF6-C776-BCAC-D34D3B279F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31859" y="38476"/>
            <a:ext cx="2068266" cy="1378844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29388" y="0"/>
            <a:ext cx="12191695" cy="6858000"/>
          </a:xfrm>
          <a:prstGeom prst="rect">
            <a:avLst/>
          </a:prstGeom>
          <a:solidFill>
            <a:srgbClr val="F5F5F5"/>
          </a:solidFill>
          <a:ln w="12700">
            <a:solidFill>
              <a:srgbClr val="F5F5F5">
                <a:alpha val="0"/>
              </a:srgbClr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18872" cy="6858000"/>
          </a:xfrm>
          <a:prstGeom prst="rect">
            <a:avLst/>
          </a:prstGeom>
          <a:solidFill>
            <a:srgbClr val="00796B"/>
          </a:solidFill>
          <a:ln w="12700">
            <a:solidFill>
              <a:srgbClr val="00796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4" name="Shape 2"/>
          <p:cNvSpPr/>
          <p:nvPr/>
        </p:nvSpPr>
        <p:spPr>
          <a:xfrm>
            <a:off x="118872" y="0"/>
            <a:ext cx="45720" cy="6858000"/>
          </a:xfrm>
          <a:prstGeom prst="rect">
            <a:avLst/>
          </a:prstGeom>
          <a:solidFill>
            <a:srgbClr val="C91111"/>
          </a:solidFill>
          <a:ln w="12700">
            <a:solidFill>
              <a:srgbClr val="C91111">
                <a:alpha val="0"/>
              </a:srgbClr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5" name="Text 3"/>
          <p:cNvSpPr/>
          <p:nvPr/>
        </p:nvSpPr>
        <p:spPr>
          <a:xfrm>
            <a:off x="502920" y="384048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04D4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2b. Mikronutrienty a rovnováha</a:t>
            </a:r>
            <a:endParaRPr lang="en-US" sz="2800" dirty="0"/>
          </a:p>
        </p:txBody>
      </p:sp>
      <p:sp>
        <p:nvSpPr>
          <p:cNvPr id="8" name="Shape 5"/>
          <p:cNvSpPr/>
          <p:nvPr/>
        </p:nvSpPr>
        <p:spPr>
          <a:xfrm>
            <a:off x="502920" y="1078992"/>
            <a:ext cx="10927080" cy="0"/>
          </a:xfrm>
          <a:prstGeom prst="line">
            <a:avLst/>
          </a:prstGeom>
          <a:noFill/>
          <a:ln w="16510">
            <a:solidFill>
              <a:srgbClr val="00796B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9" name="Text 6"/>
          <p:cNvSpPr/>
          <p:nvPr/>
        </p:nvSpPr>
        <p:spPr>
          <a:xfrm>
            <a:off x="411480" y="6446520"/>
            <a:ext cx="4937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77777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Sergio's Grindhouse • Výživa</a:t>
            </a:r>
            <a:endParaRPr lang="en-US" sz="800" dirty="0"/>
          </a:p>
        </p:txBody>
      </p:sp>
      <p:sp>
        <p:nvSpPr>
          <p:cNvPr id="10" name="Text 7"/>
          <p:cNvSpPr/>
          <p:nvPr/>
        </p:nvSpPr>
        <p:spPr>
          <a:xfrm>
            <a:off x="11475720" y="6428232"/>
            <a:ext cx="320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777777"/>
                </a:solidFill>
              </a:rPr>
              <a:t>4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685800" y="1389888"/>
            <a:ext cx="10424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i="1" u="sng" dirty="0">
                <a:solidFill>
                  <a:srgbClr val="333333"/>
                </a:solidFill>
              </a:rPr>
              <a:t>Vitaminy a minerály jsou malé množstvím, ale obrovské významem.</a:t>
            </a:r>
            <a:endParaRPr lang="en-US" sz="2400" i="1" u="sng" dirty="0"/>
          </a:p>
        </p:txBody>
      </p:sp>
      <p:sp>
        <p:nvSpPr>
          <p:cNvPr id="12" name="Text 9"/>
          <p:cNvSpPr/>
          <p:nvPr/>
        </p:nvSpPr>
        <p:spPr>
          <a:xfrm>
            <a:off x="914400" y="2157984"/>
            <a:ext cx="228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800" dirty="0"/>
          </a:p>
        </p:txBody>
      </p:sp>
      <p:sp>
        <p:nvSpPr>
          <p:cNvPr id="13" name="Text 10"/>
          <p:cNvSpPr/>
          <p:nvPr/>
        </p:nvSpPr>
        <p:spPr>
          <a:xfrm>
            <a:off x="1216152" y="2148840"/>
            <a:ext cx="9875520" cy="22219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333333"/>
                </a:solidFill>
              </a:rPr>
              <a:t>řídí chemické reakce v těle a pomáhají </a:t>
            </a:r>
            <a:r>
              <a:rPr lang="en-US" sz="2000" dirty="0" err="1">
                <a:solidFill>
                  <a:srgbClr val="333333"/>
                </a:solidFill>
              </a:rPr>
              <a:t>tvorbě</a:t>
            </a:r>
            <a:r>
              <a:rPr lang="en-US" sz="2000" dirty="0">
                <a:solidFill>
                  <a:srgbClr val="333333"/>
                </a:solidFill>
              </a:rPr>
              <a:t> </a:t>
            </a:r>
            <a:r>
              <a:rPr lang="en-US" sz="2000" dirty="0" err="1">
                <a:solidFill>
                  <a:srgbClr val="333333"/>
                </a:solidFill>
              </a:rPr>
              <a:t>energie</a:t>
            </a:r>
            <a:endParaRPr lang="en-US" sz="2000" dirty="0">
              <a:solidFill>
                <a:srgbClr val="333333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333333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rgbClr val="333333"/>
                </a:solidFill>
              </a:rPr>
              <a:t>podporují</a:t>
            </a:r>
            <a:r>
              <a:rPr lang="en-US" sz="2000" dirty="0">
                <a:solidFill>
                  <a:srgbClr val="333333"/>
                </a:solidFill>
              </a:rPr>
              <a:t> </a:t>
            </a:r>
            <a:r>
              <a:rPr lang="en-US" sz="2000" dirty="0" err="1">
                <a:solidFill>
                  <a:srgbClr val="333333"/>
                </a:solidFill>
              </a:rPr>
              <a:t>imunitu</a:t>
            </a:r>
            <a:r>
              <a:rPr lang="en-US" sz="2000" dirty="0">
                <a:solidFill>
                  <a:srgbClr val="333333"/>
                </a:solidFill>
              </a:rPr>
              <a:t>, </a:t>
            </a:r>
            <a:r>
              <a:rPr lang="en-US" sz="2000" dirty="0" err="1">
                <a:solidFill>
                  <a:srgbClr val="333333"/>
                </a:solidFill>
              </a:rPr>
              <a:t>kosti</a:t>
            </a:r>
            <a:r>
              <a:rPr lang="en-US" sz="2000" dirty="0">
                <a:solidFill>
                  <a:srgbClr val="333333"/>
                </a:solidFill>
              </a:rPr>
              <a:t>, </a:t>
            </a:r>
            <a:r>
              <a:rPr lang="en-US" sz="2000" dirty="0" err="1">
                <a:solidFill>
                  <a:srgbClr val="333333"/>
                </a:solidFill>
              </a:rPr>
              <a:t>krev</a:t>
            </a:r>
            <a:r>
              <a:rPr lang="en-US" sz="2000" dirty="0">
                <a:solidFill>
                  <a:srgbClr val="333333"/>
                </a:solidFill>
              </a:rPr>
              <a:t> a </a:t>
            </a:r>
            <a:r>
              <a:rPr lang="en-US" sz="2000" dirty="0" err="1">
                <a:solidFill>
                  <a:srgbClr val="333333"/>
                </a:solidFill>
              </a:rPr>
              <a:t>nervový</a:t>
            </a:r>
            <a:r>
              <a:rPr lang="en-US" sz="2000" dirty="0">
                <a:solidFill>
                  <a:srgbClr val="333333"/>
                </a:solidFill>
              </a:rPr>
              <a:t> system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333333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rgbClr val="333333"/>
                </a:solidFill>
              </a:rPr>
              <a:t>nejlepší</a:t>
            </a:r>
            <a:r>
              <a:rPr lang="en-US" sz="2000" dirty="0">
                <a:solidFill>
                  <a:srgbClr val="333333"/>
                </a:solidFill>
              </a:rPr>
              <a:t> </a:t>
            </a:r>
            <a:r>
              <a:rPr lang="en-US" sz="2000" dirty="0" err="1">
                <a:solidFill>
                  <a:srgbClr val="333333"/>
                </a:solidFill>
              </a:rPr>
              <a:t>zdroj</a:t>
            </a:r>
            <a:r>
              <a:rPr lang="en-US" sz="2000" dirty="0">
                <a:solidFill>
                  <a:srgbClr val="333333"/>
                </a:solidFill>
              </a:rPr>
              <a:t> je </a:t>
            </a:r>
            <a:r>
              <a:rPr lang="en-US" sz="2000" dirty="0" err="1">
                <a:solidFill>
                  <a:srgbClr val="333333"/>
                </a:solidFill>
              </a:rPr>
              <a:t>pestrá</a:t>
            </a:r>
            <a:r>
              <a:rPr lang="en-US" sz="2000" dirty="0">
                <a:solidFill>
                  <a:srgbClr val="333333"/>
                </a:solidFill>
              </a:rPr>
              <a:t> </a:t>
            </a:r>
            <a:r>
              <a:rPr lang="en-US" sz="2000" dirty="0" err="1">
                <a:solidFill>
                  <a:srgbClr val="333333"/>
                </a:solidFill>
              </a:rPr>
              <a:t>strava</a:t>
            </a:r>
            <a:r>
              <a:rPr lang="en-US" sz="2000" dirty="0">
                <a:solidFill>
                  <a:srgbClr val="333333"/>
                </a:solidFill>
              </a:rPr>
              <a:t>: </a:t>
            </a:r>
            <a:r>
              <a:rPr lang="en-US" sz="2000" dirty="0" err="1">
                <a:solidFill>
                  <a:srgbClr val="333333"/>
                </a:solidFill>
              </a:rPr>
              <a:t>zelenina</a:t>
            </a:r>
            <a:r>
              <a:rPr lang="en-US" sz="2000" dirty="0">
                <a:solidFill>
                  <a:srgbClr val="333333"/>
                </a:solidFill>
              </a:rPr>
              <a:t>, </a:t>
            </a:r>
            <a:r>
              <a:rPr lang="en-US" sz="2000" dirty="0" err="1">
                <a:solidFill>
                  <a:srgbClr val="333333"/>
                </a:solidFill>
              </a:rPr>
              <a:t>ovoce</a:t>
            </a:r>
            <a:r>
              <a:rPr lang="en-US" sz="2000" dirty="0">
                <a:solidFill>
                  <a:srgbClr val="333333"/>
                </a:solidFill>
              </a:rPr>
              <a:t>, </a:t>
            </a:r>
            <a:r>
              <a:rPr lang="en-US" sz="2000" dirty="0" err="1">
                <a:solidFill>
                  <a:srgbClr val="333333"/>
                </a:solidFill>
              </a:rPr>
              <a:t>luštěniny</a:t>
            </a:r>
            <a:r>
              <a:rPr lang="en-US" sz="2000" dirty="0">
                <a:solidFill>
                  <a:srgbClr val="333333"/>
                </a:solidFill>
              </a:rPr>
              <a:t>, </a:t>
            </a:r>
            <a:r>
              <a:rPr lang="en-US" sz="2000" dirty="0" err="1">
                <a:solidFill>
                  <a:srgbClr val="333333"/>
                </a:solidFill>
              </a:rPr>
              <a:t>celozrnné</a:t>
            </a:r>
            <a:r>
              <a:rPr lang="en-US" sz="2000" dirty="0">
                <a:solidFill>
                  <a:srgbClr val="333333"/>
                </a:solidFill>
              </a:rPr>
              <a:t> </a:t>
            </a:r>
            <a:r>
              <a:rPr lang="en-US" sz="2000" dirty="0" err="1">
                <a:solidFill>
                  <a:srgbClr val="333333"/>
                </a:solidFill>
              </a:rPr>
              <a:t>přílohy</a:t>
            </a:r>
            <a:r>
              <a:rPr lang="en-US" sz="2000" dirty="0">
                <a:solidFill>
                  <a:srgbClr val="333333"/>
                </a:solidFill>
              </a:rPr>
              <a:t>, </a:t>
            </a:r>
            <a:r>
              <a:rPr lang="en-US" sz="2000" dirty="0" err="1">
                <a:solidFill>
                  <a:srgbClr val="333333"/>
                </a:solidFill>
              </a:rPr>
              <a:t>kvalitní</a:t>
            </a:r>
            <a:r>
              <a:rPr lang="en-US" sz="2000" dirty="0">
                <a:solidFill>
                  <a:srgbClr val="333333"/>
                </a:solidFill>
              </a:rPr>
              <a:t> </a:t>
            </a:r>
            <a:r>
              <a:rPr lang="en-US" sz="2000" dirty="0" err="1">
                <a:solidFill>
                  <a:srgbClr val="333333"/>
                </a:solidFill>
              </a:rPr>
              <a:t>bílkoviny</a:t>
            </a:r>
            <a:endParaRPr lang="en-US" sz="2000" dirty="0"/>
          </a:p>
        </p:txBody>
      </p:sp>
      <p:sp>
        <p:nvSpPr>
          <p:cNvPr id="14" name="Text 11"/>
          <p:cNvSpPr/>
          <p:nvPr/>
        </p:nvSpPr>
        <p:spPr>
          <a:xfrm>
            <a:off x="914400" y="2816352"/>
            <a:ext cx="228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800" dirty="0"/>
          </a:p>
        </p:txBody>
      </p:sp>
      <p:sp>
        <p:nvSpPr>
          <p:cNvPr id="15" name="Text 12"/>
          <p:cNvSpPr/>
          <p:nvPr/>
        </p:nvSpPr>
        <p:spPr>
          <a:xfrm>
            <a:off x="1216152" y="2807208"/>
            <a:ext cx="987552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914400" y="3474720"/>
            <a:ext cx="228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800" dirty="0"/>
          </a:p>
        </p:txBody>
      </p:sp>
      <p:sp>
        <p:nvSpPr>
          <p:cNvPr id="17" name="Text 14"/>
          <p:cNvSpPr/>
          <p:nvPr/>
        </p:nvSpPr>
        <p:spPr>
          <a:xfrm>
            <a:off x="1216152" y="3465576"/>
            <a:ext cx="987552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endParaRPr lang="en-US" sz="1800" dirty="0"/>
          </a:p>
        </p:txBody>
      </p:sp>
      <p:sp>
        <p:nvSpPr>
          <p:cNvPr id="18" name="Shape 15"/>
          <p:cNvSpPr/>
          <p:nvPr/>
        </p:nvSpPr>
        <p:spPr>
          <a:xfrm>
            <a:off x="1097280" y="4663440"/>
            <a:ext cx="9509760" cy="822960"/>
          </a:xfrm>
          <a:prstGeom prst="roundRect">
            <a:avLst>
              <a:gd name="adj" fmla="val 8889"/>
            </a:avLst>
          </a:prstGeom>
          <a:solidFill>
            <a:srgbClr val="E8F3F0"/>
          </a:solidFill>
          <a:ln w="12700">
            <a:solidFill>
              <a:srgbClr val="CFE2DD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19" name="Text 16"/>
          <p:cNvSpPr/>
          <p:nvPr/>
        </p:nvSpPr>
        <p:spPr>
          <a:xfrm>
            <a:off x="1325880" y="4873752"/>
            <a:ext cx="9052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04D40"/>
                </a:solidFill>
              </a:rPr>
              <a:t>Zlaté pravidlo: nic nevyřazovat bez důvodu. Tělo potřebuje sacharidy, bílkoviny, tuky i mikronutrienty.</a:t>
            </a:r>
            <a:endParaRPr lang="en-US" sz="1800" dirty="0"/>
          </a:p>
        </p:txBody>
      </p:sp>
      <p:pic>
        <p:nvPicPr>
          <p:cNvPr id="20" name="Obrázek 19" descr="Obsah obrázku text, logo, kruh, Grafika&#10;&#10;Obsah generovaný pomocí AI může být nesprávný.">
            <a:extLst>
              <a:ext uri="{FF2B5EF4-FFF2-40B4-BE49-F238E27FC236}">
                <a16:creationId xmlns:a16="http://schemas.microsoft.com/office/drawing/2014/main" id="{54056E68-FB03-9BF2-A2A0-822D1B2EA1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31859" y="38476"/>
            <a:ext cx="2068266" cy="1378844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5F5"/>
          </a:solidFill>
          <a:ln w="12700">
            <a:solidFill>
              <a:srgbClr val="F5F5F5">
                <a:alpha val="0"/>
              </a:srgbClr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18872" cy="6858000"/>
          </a:xfrm>
          <a:prstGeom prst="rect">
            <a:avLst/>
          </a:prstGeom>
          <a:solidFill>
            <a:srgbClr val="00796B"/>
          </a:solidFill>
          <a:ln w="12700">
            <a:solidFill>
              <a:srgbClr val="00796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4" name="Shape 2"/>
          <p:cNvSpPr/>
          <p:nvPr/>
        </p:nvSpPr>
        <p:spPr>
          <a:xfrm>
            <a:off x="118872" y="0"/>
            <a:ext cx="45720" cy="6858000"/>
          </a:xfrm>
          <a:prstGeom prst="rect">
            <a:avLst/>
          </a:prstGeom>
          <a:solidFill>
            <a:srgbClr val="C91111"/>
          </a:solidFill>
          <a:ln w="12700">
            <a:solidFill>
              <a:srgbClr val="C91111">
                <a:alpha val="0"/>
              </a:srgbClr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5" name="Text 3"/>
          <p:cNvSpPr/>
          <p:nvPr/>
        </p:nvSpPr>
        <p:spPr>
          <a:xfrm>
            <a:off x="502920" y="384048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04D4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3. Rizika špatného příjmu potravy</a:t>
            </a:r>
            <a:endParaRPr lang="en-US" sz="2800" dirty="0"/>
          </a:p>
        </p:txBody>
      </p:sp>
      <p:sp>
        <p:nvSpPr>
          <p:cNvPr id="8" name="Shape 5"/>
          <p:cNvSpPr/>
          <p:nvPr/>
        </p:nvSpPr>
        <p:spPr>
          <a:xfrm>
            <a:off x="502920" y="1078992"/>
            <a:ext cx="10927080" cy="0"/>
          </a:xfrm>
          <a:prstGeom prst="line">
            <a:avLst/>
          </a:prstGeom>
          <a:noFill/>
          <a:ln w="16510">
            <a:solidFill>
              <a:srgbClr val="00796B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9" name="Text 6"/>
          <p:cNvSpPr/>
          <p:nvPr/>
        </p:nvSpPr>
        <p:spPr>
          <a:xfrm>
            <a:off x="411480" y="6446520"/>
            <a:ext cx="4937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77777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Sergio's Grindhouse • Výživa</a:t>
            </a:r>
            <a:endParaRPr lang="en-US" sz="800" dirty="0"/>
          </a:p>
        </p:txBody>
      </p:sp>
      <p:sp>
        <p:nvSpPr>
          <p:cNvPr id="10" name="Text 7"/>
          <p:cNvSpPr/>
          <p:nvPr/>
        </p:nvSpPr>
        <p:spPr>
          <a:xfrm>
            <a:off x="11475720" y="6428232"/>
            <a:ext cx="320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777777"/>
                </a:solidFill>
              </a:rPr>
              <a:t>5</a:t>
            </a:r>
            <a:endParaRPr lang="en-US" sz="800" dirty="0"/>
          </a:p>
        </p:txBody>
      </p:sp>
      <p:sp>
        <p:nvSpPr>
          <p:cNvPr id="11" name="Shape 8"/>
          <p:cNvSpPr/>
          <p:nvPr/>
        </p:nvSpPr>
        <p:spPr>
          <a:xfrm>
            <a:off x="731520" y="1417320"/>
            <a:ext cx="507492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DDE7E4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12" name="Shape 9"/>
          <p:cNvSpPr/>
          <p:nvPr/>
        </p:nvSpPr>
        <p:spPr>
          <a:xfrm>
            <a:off x="731520" y="1417320"/>
            <a:ext cx="73152" cy="1965960"/>
          </a:xfrm>
          <a:prstGeom prst="rect">
            <a:avLst/>
          </a:prstGeom>
          <a:solidFill>
            <a:srgbClr val="C91111"/>
          </a:solidFill>
          <a:ln w="12700">
            <a:solidFill>
              <a:srgbClr val="C91111">
                <a:alpha val="0"/>
              </a:srgbClr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13" name="Text 10"/>
          <p:cNvSpPr/>
          <p:nvPr/>
        </p:nvSpPr>
        <p:spPr>
          <a:xfrm>
            <a:off x="941832" y="1536192"/>
            <a:ext cx="4754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b="1" u="sng" dirty="0">
                <a:solidFill>
                  <a:srgbClr val="C91111"/>
                </a:solidFill>
              </a:rPr>
              <a:t>Poruchy </a:t>
            </a:r>
            <a:r>
              <a:rPr lang="en-US" b="1" u="sng" dirty="0" err="1">
                <a:solidFill>
                  <a:srgbClr val="C91111"/>
                </a:solidFill>
              </a:rPr>
              <a:t>příjmu</a:t>
            </a:r>
            <a:r>
              <a:rPr lang="en-US" b="1" u="sng" dirty="0">
                <a:solidFill>
                  <a:srgbClr val="C91111"/>
                </a:solidFill>
              </a:rPr>
              <a:t> </a:t>
            </a:r>
            <a:r>
              <a:rPr lang="en-US" b="1" u="sng" dirty="0" err="1">
                <a:solidFill>
                  <a:srgbClr val="C91111"/>
                </a:solidFill>
              </a:rPr>
              <a:t>potravy</a:t>
            </a:r>
            <a:r>
              <a:rPr lang="en-US" b="1" u="sng" dirty="0">
                <a:solidFill>
                  <a:srgbClr val="C91111"/>
                </a:solidFill>
              </a:rPr>
              <a:t> </a:t>
            </a:r>
            <a:r>
              <a:rPr lang="en-US" b="1" dirty="0">
                <a:solidFill>
                  <a:srgbClr val="333333"/>
                </a:solidFill>
              </a:rPr>
              <a:t>–</a:t>
            </a:r>
            <a:r>
              <a:rPr lang="en-US" b="1" u="sng" dirty="0">
                <a:solidFill>
                  <a:srgbClr val="C91111"/>
                </a:solidFill>
              </a:rPr>
              <a:t> PPP</a:t>
            </a:r>
            <a:endParaRPr lang="en-US" u="sng" dirty="0"/>
          </a:p>
        </p:txBody>
      </p:sp>
      <p:sp>
        <p:nvSpPr>
          <p:cNvPr id="14" name="Text 11"/>
          <p:cNvSpPr/>
          <p:nvPr/>
        </p:nvSpPr>
        <p:spPr>
          <a:xfrm>
            <a:off x="941832" y="1874520"/>
            <a:ext cx="4754880" cy="13990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333333"/>
                </a:solidFill>
              </a:rPr>
              <a:t>Mentální anorexie, bulimie nebo ortorexie jsou vážné psychické nemoci. Nejde o „pevnou vůli“, ale o problém, který vyžaduje pomoc.</a:t>
            </a:r>
            <a:endParaRPr lang="en-US" sz="1350" dirty="0"/>
          </a:p>
        </p:txBody>
      </p:sp>
      <p:sp>
        <p:nvSpPr>
          <p:cNvPr id="15" name="Shape 12"/>
          <p:cNvSpPr/>
          <p:nvPr/>
        </p:nvSpPr>
        <p:spPr>
          <a:xfrm>
            <a:off x="6309360" y="1417320"/>
            <a:ext cx="507492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DDE7E4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16" name="Shape 13"/>
          <p:cNvSpPr/>
          <p:nvPr/>
        </p:nvSpPr>
        <p:spPr>
          <a:xfrm>
            <a:off x="6309360" y="1417320"/>
            <a:ext cx="73152" cy="1965960"/>
          </a:xfrm>
          <a:prstGeom prst="rect">
            <a:avLst/>
          </a:prstGeom>
          <a:solidFill>
            <a:srgbClr val="C91111"/>
          </a:solidFill>
          <a:ln w="12700">
            <a:solidFill>
              <a:srgbClr val="C91111">
                <a:alpha val="0"/>
              </a:srgbClr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17" name="Text 14"/>
          <p:cNvSpPr/>
          <p:nvPr/>
        </p:nvSpPr>
        <p:spPr>
          <a:xfrm>
            <a:off x="6519672" y="1536192"/>
            <a:ext cx="4754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u="sng" dirty="0">
                <a:solidFill>
                  <a:srgbClr val="C91111"/>
                </a:solidFill>
              </a:rPr>
              <a:t>Kam až to může zajít</a:t>
            </a:r>
            <a:endParaRPr lang="en-US" u="sng" dirty="0"/>
          </a:p>
        </p:txBody>
      </p:sp>
      <p:sp>
        <p:nvSpPr>
          <p:cNvPr id="18" name="Text 15"/>
          <p:cNvSpPr/>
          <p:nvPr/>
        </p:nvSpPr>
        <p:spPr>
          <a:xfrm>
            <a:off x="6519672" y="1874520"/>
            <a:ext cx="4754880" cy="13990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333333"/>
                </a:solidFill>
                <a:sym typeface="Wingdings" pitchFamily="2" charset="2"/>
              </a:rPr>
              <a:t> </a:t>
            </a:r>
            <a:r>
              <a:rPr lang="en-US" sz="1350" dirty="0" err="1">
                <a:solidFill>
                  <a:srgbClr val="333333"/>
                </a:solidFill>
              </a:rPr>
              <a:t>Dlouhodobé</a:t>
            </a:r>
            <a:r>
              <a:rPr lang="en-US" sz="1350" dirty="0">
                <a:solidFill>
                  <a:srgbClr val="333333"/>
                </a:solidFill>
              </a:rPr>
              <a:t> hladovění může vést k selhávání organismu, zásadnímu poškození zdraví a v krajních případech ke smrti.</a:t>
            </a:r>
            <a:endParaRPr lang="en-US" sz="1350" dirty="0"/>
          </a:p>
        </p:txBody>
      </p:sp>
      <p:sp>
        <p:nvSpPr>
          <p:cNvPr id="19" name="Text 16"/>
          <p:cNvSpPr/>
          <p:nvPr/>
        </p:nvSpPr>
        <p:spPr>
          <a:xfrm>
            <a:off x="777240" y="3794760"/>
            <a:ext cx="10515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04D40"/>
                </a:solidFill>
              </a:rPr>
              <a:t>Ve sportu se špatný příjem často tváří jako „disciplína“, ale výsledek bývá opačný:</a:t>
            </a:r>
            <a:endParaRPr lang="en-US" sz="2000" dirty="0"/>
          </a:p>
        </p:txBody>
      </p:sp>
      <p:sp>
        <p:nvSpPr>
          <p:cNvPr id="20" name="Text 17"/>
          <p:cNvSpPr/>
          <p:nvPr/>
        </p:nvSpPr>
        <p:spPr>
          <a:xfrm>
            <a:off x="1005840" y="4398264"/>
            <a:ext cx="228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800" dirty="0"/>
          </a:p>
        </p:txBody>
      </p:sp>
      <p:sp>
        <p:nvSpPr>
          <p:cNvPr id="21" name="Text 18"/>
          <p:cNvSpPr/>
          <p:nvPr/>
        </p:nvSpPr>
        <p:spPr>
          <a:xfrm>
            <a:off x="934329" y="3795113"/>
            <a:ext cx="9509760" cy="3145183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333333"/>
                </a:solidFill>
              </a:rPr>
              <a:t>chronická únava a </a:t>
            </a:r>
            <a:r>
              <a:rPr lang="en-US" sz="2000" dirty="0" err="1">
                <a:solidFill>
                  <a:srgbClr val="333333"/>
                </a:solidFill>
              </a:rPr>
              <a:t>špatná</a:t>
            </a:r>
            <a:r>
              <a:rPr lang="en-US" sz="2000" dirty="0">
                <a:solidFill>
                  <a:srgbClr val="333333"/>
                </a:solidFill>
              </a:rPr>
              <a:t> </a:t>
            </a:r>
            <a:r>
              <a:rPr lang="en-US" sz="2000" dirty="0" err="1">
                <a:solidFill>
                  <a:srgbClr val="333333"/>
                </a:solidFill>
              </a:rPr>
              <a:t>nálada</a:t>
            </a:r>
            <a:endParaRPr lang="en-US" sz="2000" dirty="0">
              <a:solidFill>
                <a:srgbClr val="333333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333333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rgbClr val="333333"/>
                </a:solidFill>
              </a:rPr>
              <a:t>častější</a:t>
            </a:r>
            <a:r>
              <a:rPr lang="en-US" sz="2000" dirty="0">
                <a:solidFill>
                  <a:srgbClr val="333333"/>
                </a:solidFill>
              </a:rPr>
              <a:t> </a:t>
            </a:r>
            <a:r>
              <a:rPr lang="en-US" sz="2000" dirty="0" err="1">
                <a:solidFill>
                  <a:srgbClr val="333333"/>
                </a:solidFill>
              </a:rPr>
              <a:t>zranění</a:t>
            </a:r>
            <a:r>
              <a:rPr lang="en-US" sz="2000" dirty="0">
                <a:solidFill>
                  <a:srgbClr val="333333"/>
                </a:solidFill>
              </a:rPr>
              <a:t> a </a:t>
            </a:r>
            <a:r>
              <a:rPr lang="en-US" sz="2000" dirty="0" err="1">
                <a:solidFill>
                  <a:srgbClr val="333333"/>
                </a:solidFill>
              </a:rPr>
              <a:t>pomalejší</a:t>
            </a:r>
            <a:r>
              <a:rPr lang="en-US" sz="2000" dirty="0">
                <a:solidFill>
                  <a:srgbClr val="333333"/>
                </a:solidFill>
              </a:rPr>
              <a:t> </a:t>
            </a:r>
            <a:r>
              <a:rPr lang="en-US" sz="2000" dirty="0" err="1">
                <a:solidFill>
                  <a:srgbClr val="333333"/>
                </a:solidFill>
              </a:rPr>
              <a:t>regenerace</a:t>
            </a:r>
            <a:endParaRPr lang="en-US" sz="2000" dirty="0">
              <a:solidFill>
                <a:srgbClr val="333333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333333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rgbClr val="333333"/>
                </a:solidFill>
              </a:rPr>
              <a:t>stagnace</a:t>
            </a:r>
            <a:r>
              <a:rPr lang="en-US" sz="2000" dirty="0">
                <a:solidFill>
                  <a:srgbClr val="333333"/>
                </a:solidFill>
              </a:rPr>
              <a:t> </a:t>
            </a:r>
            <a:r>
              <a:rPr lang="en-US" sz="2000" dirty="0" err="1">
                <a:solidFill>
                  <a:srgbClr val="333333"/>
                </a:solidFill>
              </a:rPr>
              <a:t>výkonu</a:t>
            </a:r>
            <a:r>
              <a:rPr lang="en-US" sz="2000" dirty="0">
                <a:solidFill>
                  <a:srgbClr val="333333"/>
                </a:solidFill>
              </a:rPr>
              <a:t>: </a:t>
            </a:r>
            <a:r>
              <a:rPr lang="en-US" sz="2000" dirty="0" err="1">
                <a:solidFill>
                  <a:srgbClr val="333333"/>
                </a:solidFill>
              </a:rPr>
              <a:t>trénuješ</a:t>
            </a:r>
            <a:r>
              <a:rPr lang="en-US" sz="2000" dirty="0">
                <a:solidFill>
                  <a:srgbClr val="333333"/>
                </a:solidFill>
              </a:rPr>
              <a:t> </a:t>
            </a:r>
            <a:r>
              <a:rPr lang="en-US" sz="2000" dirty="0" err="1">
                <a:solidFill>
                  <a:srgbClr val="333333"/>
                </a:solidFill>
              </a:rPr>
              <a:t>tvrdě</a:t>
            </a:r>
            <a:r>
              <a:rPr lang="en-US" sz="2000" dirty="0">
                <a:solidFill>
                  <a:srgbClr val="333333"/>
                </a:solidFill>
              </a:rPr>
              <a:t>, ale </a:t>
            </a:r>
            <a:r>
              <a:rPr lang="en-US" sz="2000" dirty="0" err="1">
                <a:solidFill>
                  <a:srgbClr val="333333"/>
                </a:solidFill>
              </a:rPr>
              <a:t>nezlepšuješ</a:t>
            </a:r>
            <a:r>
              <a:rPr lang="en-US" sz="2000" dirty="0">
                <a:solidFill>
                  <a:srgbClr val="333333"/>
                </a:solidFill>
              </a:rPr>
              <a:t> se</a:t>
            </a:r>
            <a:endParaRPr lang="en-US" sz="2000" dirty="0"/>
          </a:p>
          <a:p>
            <a:endParaRPr lang="en-US" dirty="0"/>
          </a:p>
          <a:p>
            <a:pPr marL="0" indent="0">
              <a:buNone/>
            </a:pP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1005840" y="4901184"/>
            <a:ext cx="228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800" dirty="0"/>
          </a:p>
        </p:txBody>
      </p:sp>
      <p:sp>
        <p:nvSpPr>
          <p:cNvPr id="23" name="Text 20"/>
          <p:cNvSpPr/>
          <p:nvPr/>
        </p:nvSpPr>
        <p:spPr>
          <a:xfrm>
            <a:off x="1307592" y="4892040"/>
            <a:ext cx="950976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endParaRPr lang="en-US" sz="1800" dirty="0"/>
          </a:p>
        </p:txBody>
      </p:sp>
      <p:sp>
        <p:nvSpPr>
          <p:cNvPr id="24" name="Text 21"/>
          <p:cNvSpPr/>
          <p:nvPr/>
        </p:nvSpPr>
        <p:spPr>
          <a:xfrm>
            <a:off x="1005840" y="5404104"/>
            <a:ext cx="228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800" dirty="0"/>
          </a:p>
        </p:txBody>
      </p:sp>
      <p:sp>
        <p:nvSpPr>
          <p:cNvPr id="25" name="Text 22"/>
          <p:cNvSpPr/>
          <p:nvPr/>
        </p:nvSpPr>
        <p:spPr>
          <a:xfrm>
            <a:off x="1307592" y="5394960"/>
            <a:ext cx="950976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endParaRPr lang="en-US" sz="1800" dirty="0"/>
          </a:p>
        </p:txBody>
      </p:sp>
      <p:pic>
        <p:nvPicPr>
          <p:cNvPr id="26" name="Obrázek 25" descr="Obsah obrázku text, logo, kruh, Grafika&#10;&#10;Obsah generovaný pomocí AI může být nesprávný.">
            <a:extLst>
              <a:ext uri="{FF2B5EF4-FFF2-40B4-BE49-F238E27FC236}">
                <a16:creationId xmlns:a16="http://schemas.microsoft.com/office/drawing/2014/main" id="{20CD8930-A860-848C-2284-A40776BA5E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31859" y="38476"/>
            <a:ext cx="2068266" cy="1378844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5F5"/>
          </a:solidFill>
          <a:ln w="12700">
            <a:solidFill>
              <a:srgbClr val="F5F5F5">
                <a:alpha val="0"/>
              </a:srgbClr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18872" cy="6858000"/>
          </a:xfrm>
          <a:prstGeom prst="rect">
            <a:avLst/>
          </a:prstGeom>
          <a:solidFill>
            <a:srgbClr val="00796B"/>
          </a:solidFill>
          <a:ln w="12700">
            <a:solidFill>
              <a:srgbClr val="00796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4" name="Shape 2"/>
          <p:cNvSpPr/>
          <p:nvPr/>
        </p:nvSpPr>
        <p:spPr>
          <a:xfrm>
            <a:off x="118872" y="0"/>
            <a:ext cx="45720" cy="6858000"/>
          </a:xfrm>
          <a:prstGeom prst="rect">
            <a:avLst/>
          </a:prstGeom>
          <a:solidFill>
            <a:srgbClr val="C91111"/>
          </a:solidFill>
          <a:ln w="12700">
            <a:solidFill>
              <a:srgbClr val="C91111">
                <a:alpha val="0"/>
              </a:srgbClr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5" name="Text 3"/>
          <p:cNvSpPr/>
          <p:nvPr/>
        </p:nvSpPr>
        <p:spPr>
          <a:xfrm>
            <a:off x="502920" y="384048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b="1" dirty="0">
                <a:solidFill>
                  <a:srgbClr val="004D4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3b. </a:t>
            </a:r>
            <a:r>
              <a:rPr lang="en-US" sz="2800" b="1" dirty="0" err="1">
                <a:solidFill>
                  <a:srgbClr val="24262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Když</a:t>
            </a:r>
            <a:r>
              <a:rPr lang="en-US" sz="2800" b="1" dirty="0">
                <a:solidFill>
                  <a:srgbClr val="24262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</a:t>
            </a:r>
            <a:r>
              <a:rPr lang="en-US" sz="2800" b="1" dirty="0" err="1">
                <a:solidFill>
                  <a:srgbClr val="24262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energie</a:t>
            </a:r>
            <a:r>
              <a:rPr lang="en-US" sz="2800" b="1" dirty="0">
                <a:solidFill>
                  <a:srgbClr val="24262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</a:t>
            </a:r>
            <a:r>
              <a:rPr lang="en-US" sz="2800" b="1" dirty="0" err="1">
                <a:solidFill>
                  <a:srgbClr val="24262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nestačí</a:t>
            </a:r>
            <a:r>
              <a:rPr lang="en-US" sz="2800" b="1" dirty="0">
                <a:solidFill>
                  <a:srgbClr val="24262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: </a:t>
            </a:r>
            <a:r>
              <a:rPr lang="en-US" sz="2800" b="1" dirty="0" err="1">
                <a:solidFill>
                  <a:srgbClr val="24262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tělo</a:t>
            </a:r>
            <a:r>
              <a:rPr lang="en-US" sz="2800" b="1" dirty="0">
                <a:solidFill>
                  <a:srgbClr val="24262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</a:t>
            </a:r>
            <a:r>
              <a:rPr lang="en-US" sz="2800" b="1" dirty="0" err="1">
                <a:solidFill>
                  <a:srgbClr val="24262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začne</a:t>
            </a:r>
            <a:r>
              <a:rPr lang="en-US" sz="2800" b="1" dirty="0">
                <a:solidFill>
                  <a:srgbClr val="24262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</a:t>
            </a:r>
            <a:r>
              <a:rPr lang="en-US" sz="2800" b="1" dirty="0" err="1">
                <a:solidFill>
                  <a:srgbClr val="24262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šetřit</a:t>
            </a:r>
            <a:endParaRPr lang="en-US" sz="2800" dirty="0"/>
          </a:p>
        </p:txBody>
      </p:sp>
      <p:sp>
        <p:nvSpPr>
          <p:cNvPr id="8" name="Shape 5"/>
          <p:cNvSpPr/>
          <p:nvPr/>
        </p:nvSpPr>
        <p:spPr>
          <a:xfrm>
            <a:off x="502920" y="1078992"/>
            <a:ext cx="10927080" cy="0"/>
          </a:xfrm>
          <a:prstGeom prst="line">
            <a:avLst/>
          </a:prstGeom>
          <a:noFill/>
          <a:ln w="16510">
            <a:solidFill>
              <a:srgbClr val="00796B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9" name="Text 6"/>
          <p:cNvSpPr/>
          <p:nvPr/>
        </p:nvSpPr>
        <p:spPr>
          <a:xfrm>
            <a:off x="411480" y="6446520"/>
            <a:ext cx="4937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77777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Sergio's Grindhouse • Výživa</a:t>
            </a:r>
            <a:endParaRPr lang="en-US" sz="800" dirty="0"/>
          </a:p>
        </p:txBody>
      </p:sp>
      <p:sp>
        <p:nvSpPr>
          <p:cNvPr id="10" name="Text 7"/>
          <p:cNvSpPr/>
          <p:nvPr/>
        </p:nvSpPr>
        <p:spPr>
          <a:xfrm>
            <a:off x="11475720" y="6428232"/>
            <a:ext cx="320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777777"/>
                </a:solidFill>
              </a:rPr>
              <a:t>6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822960" y="1426464"/>
            <a:ext cx="228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700" dirty="0"/>
          </a:p>
        </p:txBody>
      </p:sp>
      <p:sp>
        <p:nvSpPr>
          <p:cNvPr id="12" name="Text 9"/>
          <p:cNvSpPr/>
          <p:nvPr/>
        </p:nvSpPr>
        <p:spPr>
          <a:xfrm>
            <a:off x="780288" y="1249573"/>
            <a:ext cx="6109364" cy="498663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/>
              <a:t>Častá únava a nedostatek energie během dne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/>
              <a:t>Horší nálada, podrážděnost a problémy se soustředěním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/>
              <a:t>Slabší tréninky – pokles rychlosti, síly i vytrvalosti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/>
              <a:t>Pomalejší regenerace a přetrvávající svalová bolestivost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/>
              <a:t>Častější přetížení, bolesti šlach, kloubů a únavová zranění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/>
              <a:t>Oslabená imunita a častější nemocnost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/>
              <a:t>Stagnace nebo zhoršení výkonu – trénuješ, ale neposouváš se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/>
              <a:t>U dívek nepravidelná nebo vynechaná menstruace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/>
              <a:t>U všech narušená hormonální rovnováha, horší regenerace, růst a zdraví kostí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13" name="Text 10"/>
          <p:cNvSpPr/>
          <p:nvPr/>
        </p:nvSpPr>
        <p:spPr>
          <a:xfrm>
            <a:off x="822960" y="2048256"/>
            <a:ext cx="228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700" dirty="0"/>
          </a:p>
        </p:txBody>
      </p:sp>
      <p:sp>
        <p:nvSpPr>
          <p:cNvPr id="14" name="Text 11"/>
          <p:cNvSpPr/>
          <p:nvPr/>
        </p:nvSpPr>
        <p:spPr>
          <a:xfrm>
            <a:off x="1124712" y="2039112"/>
            <a:ext cx="1028700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822960" y="2670048"/>
            <a:ext cx="228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700" dirty="0"/>
          </a:p>
        </p:txBody>
      </p:sp>
      <p:sp>
        <p:nvSpPr>
          <p:cNvPr id="16" name="Text 13"/>
          <p:cNvSpPr/>
          <p:nvPr/>
        </p:nvSpPr>
        <p:spPr>
          <a:xfrm>
            <a:off x="1124712" y="2660904"/>
            <a:ext cx="1028700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endParaRPr lang="en-US" sz="1700" dirty="0"/>
          </a:p>
        </p:txBody>
      </p:sp>
      <p:sp>
        <p:nvSpPr>
          <p:cNvPr id="17" name="Text 14"/>
          <p:cNvSpPr/>
          <p:nvPr/>
        </p:nvSpPr>
        <p:spPr>
          <a:xfrm>
            <a:off x="822960" y="3291840"/>
            <a:ext cx="228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700" dirty="0"/>
          </a:p>
        </p:txBody>
      </p:sp>
      <p:sp>
        <p:nvSpPr>
          <p:cNvPr id="18" name="Text 15"/>
          <p:cNvSpPr/>
          <p:nvPr/>
        </p:nvSpPr>
        <p:spPr>
          <a:xfrm>
            <a:off x="1124712" y="3282696"/>
            <a:ext cx="1028700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endParaRPr lang="en-US" sz="1700" dirty="0"/>
          </a:p>
        </p:txBody>
      </p:sp>
      <p:sp>
        <p:nvSpPr>
          <p:cNvPr id="19" name="Text 16"/>
          <p:cNvSpPr/>
          <p:nvPr/>
        </p:nvSpPr>
        <p:spPr>
          <a:xfrm>
            <a:off x="822960" y="3913632"/>
            <a:ext cx="228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700" dirty="0"/>
          </a:p>
        </p:txBody>
      </p:sp>
      <p:sp>
        <p:nvSpPr>
          <p:cNvPr id="20" name="Text 17"/>
          <p:cNvSpPr/>
          <p:nvPr/>
        </p:nvSpPr>
        <p:spPr>
          <a:xfrm>
            <a:off x="1124712" y="3904488"/>
            <a:ext cx="1028700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endParaRPr lang="en-US" sz="1700" dirty="0"/>
          </a:p>
        </p:txBody>
      </p:sp>
      <p:pic>
        <p:nvPicPr>
          <p:cNvPr id="23" name="Obrázek 22" descr="Obsah obrázku text, logo, kruh, Grafika&#10;&#10;Obsah generovaný pomocí AI může být nesprávný.">
            <a:extLst>
              <a:ext uri="{FF2B5EF4-FFF2-40B4-BE49-F238E27FC236}">
                <a16:creationId xmlns:a16="http://schemas.microsoft.com/office/drawing/2014/main" id="{42DBBB7E-D39E-71E1-0306-CD3ADB52D8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31859" y="38476"/>
            <a:ext cx="2068266" cy="1378844"/>
          </a:xfrm>
          <a:prstGeom prst="rect">
            <a:avLst/>
          </a:prstGeom>
        </p:spPr>
      </p:pic>
      <p:sp>
        <p:nvSpPr>
          <p:cNvPr id="24" name="Text 3">
            <a:extLst>
              <a:ext uri="{FF2B5EF4-FFF2-40B4-BE49-F238E27FC236}">
                <a16:creationId xmlns:a16="http://schemas.microsoft.com/office/drawing/2014/main" id="{316C482F-0C32-897B-D8FF-F2EF857B2E35}"/>
              </a:ext>
            </a:extLst>
          </p:cNvPr>
          <p:cNvSpPr/>
          <p:nvPr/>
        </p:nvSpPr>
        <p:spPr>
          <a:xfrm>
            <a:off x="7680960" y="1321308"/>
            <a:ext cx="3474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C5262F"/>
                </a:solidFill>
              </a:rPr>
              <a:t>RED-S / REDs</a:t>
            </a:r>
            <a:endParaRPr lang="en-US" sz="2800" dirty="0"/>
          </a:p>
        </p:txBody>
      </p:sp>
      <p:sp>
        <p:nvSpPr>
          <p:cNvPr id="25" name="Text 4">
            <a:extLst>
              <a:ext uri="{FF2B5EF4-FFF2-40B4-BE49-F238E27FC236}">
                <a16:creationId xmlns:a16="http://schemas.microsoft.com/office/drawing/2014/main" id="{74CF9CDE-919D-FC79-069F-553EA7E12911}"/>
              </a:ext>
            </a:extLst>
          </p:cNvPr>
          <p:cNvSpPr/>
          <p:nvPr/>
        </p:nvSpPr>
        <p:spPr>
          <a:xfrm>
            <a:off x="7434072" y="1833372"/>
            <a:ext cx="3931920" cy="1280160"/>
          </a:xfrm>
          <a:prstGeom prst="rect">
            <a:avLst/>
          </a:prstGeom>
          <a:solidFill>
            <a:srgbClr val="FFFFFF"/>
          </a:solidFill>
          <a:ln w="25400">
            <a:solidFill>
              <a:srgbClr val="C5262F"/>
            </a:solidFill>
          </a:ln>
        </p:spPr>
        <p:txBody>
          <a:bodyPr wrap="square" lIns="1905" tIns="1905" rIns="1905" bIns="1905" rtlCol="0" anchor="ctr">
            <a:normAutofit/>
          </a:bodyPr>
          <a:lstStyle/>
          <a:p>
            <a:pPr marL="0" indent="0" algn="ctr">
              <a:buNone/>
            </a:pPr>
            <a:r>
              <a:rPr lang="en-US" sz="1900" dirty="0">
                <a:solidFill>
                  <a:srgbClr val="24262C"/>
                </a:solidFill>
              </a:rPr>
              <a:t>Relative Energy Deficiency in Sport = stav, kdy tělu dlouhodobě chybí energie na výkon i běžné fungování.</a:t>
            </a:r>
            <a:endParaRPr lang="en-US" sz="1900" dirty="0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F450F7B9-928F-4636-7A61-E4E60A497D88}"/>
              </a:ext>
            </a:extLst>
          </p:cNvPr>
          <p:cNvSpPr/>
          <p:nvPr/>
        </p:nvSpPr>
        <p:spPr>
          <a:xfrm>
            <a:off x="7955280" y="4617720"/>
            <a:ext cx="3200400" cy="1828800"/>
          </a:xfrm>
          <a:prstGeom prst="rect">
            <a:avLst/>
          </a:prstGeom>
          <a:solidFill>
            <a:srgbClr val="FFFFFF"/>
          </a:solidFill>
          <a:ln w="25400">
            <a:solidFill>
              <a:srgbClr val="C5262F"/>
            </a:solidFill>
          </a:ln>
        </p:spPr>
        <p:txBody>
          <a:bodyPr wrap="square" lIns="1905" tIns="1905" rIns="1905" bIns="1905" rtlCol="0" anchor="ctr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24262C"/>
                </a:solidFill>
              </a:rPr>
              <a:t>Menstruace není „otravná věc navíc“. U sportovkyň je to důležitý signál zdraví.</a:t>
            </a:r>
            <a:endParaRPr lang="en-US" sz="2000" dirty="0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CFDD8EE8-AE55-040A-736A-0D273460787C}"/>
              </a:ext>
            </a:extLst>
          </p:cNvPr>
          <p:cNvSpPr/>
          <p:nvPr/>
        </p:nvSpPr>
        <p:spPr>
          <a:xfrm>
            <a:off x="7923909" y="3319272"/>
            <a:ext cx="3200400" cy="1143000"/>
          </a:xfrm>
          <a:prstGeom prst="rect">
            <a:avLst/>
          </a:prstGeom>
          <a:solidFill>
            <a:srgbClr val="FFFFFF"/>
          </a:solidFill>
          <a:ln w="25400">
            <a:solidFill>
              <a:srgbClr val="2B66A0"/>
            </a:solidFill>
          </a:ln>
        </p:spPr>
        <p:txBody>
          <a:bodyPr wrap="square" lIns="1905" tIns="1905" rIns="1905" bIns="1905" rtlCol="0" anchor="ctr">
            <a:normAutofit/>
          </a:bodyPr>
          <a:lstStyle/>
          <a:p>
            <a:pPr marL="0" indent="0" algn="ctr">
              <a:buNone/>
            </a:pPr>
            <a:r>
              <a:rPr lang="en-US" sz="1700" dirty="0">
                <a:solidFill>
                  <a:srgbClr val="24262C"/>
                </a:solidFill>
              </a:rPr>
              <a:t>U kluků se problémy mohou projevit únavou, nízkou energií, zraněními a hormonálním rozhozením.</a:t>
            </a:r>
            <a:endParaRPr lang="en-US" sz="1700" dirty="0"/>
          </a:p>
        </p:txBody>
      </p:sp>
    </p:spTree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5F5"/>
          </a:solidFill>
          <a:ln w="12700">
            <a:solidFill>
              <a:srgbClr val="F5F5F5">
                <a:alpha val="0"/>
              </a:srgbClr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18872" cy="6858000"/>
          </a:xfrm>
          <a:prstGeom prst="rect">
            <a:avLst/>
          </a:prstGeom>
          <a:solidFill>
            <a:srgbClr val="00796B"/>
          </a:solidFill>
          <a:ln w="12700">
            <a:solidFill>
              <a:srgbClr val="00796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4" name="Shape 2"/>
          <p:cNvSpPr/>
          <p:nvPr/>
        </p:nvSpPr>
        <p:spPr>
          <a:xfrm>
            <a:off x="118872" y="0"/>
            <a:ext cx="45720" cy="6858000"/>
          </a:xfrm>
          <a:prstGeom prst="rect">
            <a:avLst/>
          </a:prstGeom>
          <a:solidFill>
            <a:srgbClr val="C91111"/>
          </a:solidFill>
          <a:ln w="12700">
            <a:solidFill>
              <a:srgbClr val="C91111">
                <a:alpha val="0"/>
              </a:srgbClr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5" name="Text 3"/>
          <p:cNvSpPr/>
          <p:nvPr/>
        </p:nvSpPr>
        <p:spPr>
          <a:xfrm>
            <a:off x="502920" y="384048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04D4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4. Načasování stravy a hydratace</a:t>
            </a:r>
            <a:endParaRPr lang="en-US" sz="2800" dirty="0"/>
          </a:p>
        </p:txBody>
      </p:sp>
      <p:sp>
        <p:nvSpPr>
          <p:cNvPr id="8" name="Shape 5"/>
          <p:cNvSpPr/>
          <p:nvPr/>
        </p:nvSpPr>
        <p:spPr>
          <a:xfrm>
            <a:off x="502920" y="1078992"/>
            <a:ext cx="10927080" cy="0"/>
          </a:xfrm>
          <a:prstGeom prst="line">
            <a:avLst/>
          </a:prstGeom>
          <a:noFill/>
          <a:ln w="16510">
            <a:solidFill>
              <a:srgbClr val="00796B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9" name="Text 6"/>
          <p:cNvSpPr/>
          <p:nvPr/>
        </p:nvSpPr>
        <p:spPr>
          <a:xfrm>
            <a:off x="411480" y="6446520"/>
            <a:ext cx="4937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77777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Sergio's Grindhouse • Výživa</a:t>
            </a:r>
            <a:endParaRPr lang="en-US" sz="800" dirty="0"/>
          </a:p>
        </p:txBody>
      </p:sp>
      <p:sp>
        <p:nvSpPr>
          <p:cNvPr id="10" name="Text 7"/>
          <p:cNvSpPr/>
          <p:nvPr/>
        </p:nvSpPr>
        <p:spPr>
          <a:xfrm>
            <a:off x="11475720" y="6428232"/>
            <a:ext cx="320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777777"/>
                </a:solidFill>
              </a:rPr>
              <a:t>7</a:t>
            </a:r>
            <a:endParaRPr lang="en-US" sz="800" dirty="0"/>
          </a:p>
        </p:txBody>
      </p:sp>
      <p:sp>
        <p:nvSpPr>
          <p:cNvPr id="11" name="Shape 8"/>
          <p:cNvSpPr/>
          <p:nvPr/>
        </p:nvSpPr>
        <p:spPr>
          <a:xfrm>
            <a:off x="777240" y="1417320"/>
            <a:ext cx="3337560" cy="3474720"/>
          </a:xfrm>
          <a:prstGeom prst="roundRect">
            <a:avLst>
              <a:gd name="adj" fmla="val 2192"/>
            </a:avLst>
          </a:prstGeom>
          <a:solidFill>
            <a:srgbClr val="FFFFFF"/>
          </a:solidFill>
          <a:ln w="12700">
            <a:solidFill>
              <a:srgbClr val="DDE7E4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12" name="Shape 9"/>
          <p:cNvSpPr/>
          <p:nvPr/>
        </p:nvSpPr>
        <p:spPr>
          <a:xfrm>
            <a:off x="777240" y="1417320"/>
            <a:ext cx="73152" cy="3474720"/>
          </a:xfrm>
          <a:prstGeom prst="rect">
            <a:avLst/>
          </a:prstGeom>
          <a:solidFill>
            <a:srgbClr val="00796B"/>
          </a:solidFill>
          <a:ln w="12700">
            <a:solidFill>
              <a:srgbClr val="00796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13" name="Text 10"/>
          <p:cNvSpPr/>
          <p:nvPr/>
        </p:nvSpPr>
        <p:spPr>
          <a:xfrm>
            <a:off x="987552" y="1536192"/>
            <a:ext cx="3017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0796B"/>
                </a:solidFill>
              </a:rPr>
              <a:t>Před tréninkem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987552" y="1874520"/>
            <a:ext cx="3017520" cy="29077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333333"/>
                </a:solidFill>
              </a:rPr>
              <a:t>Lehce stravitelné sacharidy. Cíl: přijít na trénink s energií, ne s těžkým žaludkem.</a:t>
            </a:r>
            <a:endParaRPr lang="en-US" sz="1350" dirty="0"/>
          </a:p>
          <a:p>
            <a:pPr marL="0" indent="0">
              <a:buNone/>
            </a:pPr>
            <a:endParaRPr lang="en-US" sz="1350" dirty="0"/>
          </a:p>
          <a:p>
            <a:pPr marL="0" indent="0">
              <a:buNone/>
            </a:pPr>
            <a:r>
              <a:rPr lang="en-US" sz="1350" dirty="0">
                <a:solidFill>
                  <a:srgbClr val="333333"/>
                </a:solidFill>
              </a:rPr>
              <a:t>Příklad: banán, pečivo, vločky, rýžová kaše.</a:t>
            </a:r>
            <a:endParaRPr lang="en-US" sz="1350" dirty="0"/>
          </a:p>
        </p:txBody>
      </p:sp>
      <p:sp>
        <p:nvSpPr>
          <p:cNvPr id="15" name="Shape 12"/>
          <p:cNvSpPr/>
          <p:nvPr/>
        </p:nvSpPr>
        <p:spPr>
          <a:xfrm>
            <a:off x="4434840" y="1417320"/>
            <a:ext cx="3337560" cy="3474720"/>
          </a:xfrm>
          <a:prstGeom prst="roundRect">
            <a:avLst>
              <a:gd name="adj" fmla="val 2192"/>
            </a:avLst>
          </a:prstGeom>
          <a:solidFill>
            <a:srgbClr val="FFFFFF"/>
          </a:solidFill>
          <a:ln w="12700">
            <a:solidFill>
              <a:srgbClr val="DDE7E4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16" name="Shape 13"/>
          <p:cNvSpPr/>
          <p:nvPr/>
        </p:nvSpPr>
        <p:spPr>
          <a:xfrm>
            <a:off x="4434840" y="1417320"/>
            <a:ext cx="73152" cy="3474720"/>
          </a:xfrm>
          <a:prstGeom prst="rect">
            <a:avLst/>
          </a:prstGeom>
          <a:solidFill>
            <a:srgbClr val="004D40"/>
          </a:solidFill>
          <a:ln w="12700">
            <a:solidFill>
              <a:srgbClr val="004D4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17" name="Text 14"/>
          <p:cNvSpPr/>
          <p:nvPr/>
        </p:nvSpPr>
        <p:spPr>
          <a:xfrm>
            <a:off x="4645152" y="1536192"/>
            <a:ext cx="3017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04D40"/>
                </a:solidFill>
              </a:rPr>
              <a:t>Po tréninku</a:t>
            </a:r>
            <a:endParaRPr lang="en-US" sz="1600" dirty="0"/>
          </a:p>
        </p:txBody>
      </p:sp>
      <p:sp>
        <p:nvSpPr>
          <p:cNvPr id="18" name="Text 15"/>
          <p:cNvSpPr/>
          <p:nvPr/>
        </p:nvSpPr>
        <p:spPr>
          <a:xfrm>
            <a:off x="4645152" y="1874520"/>
            <a:ext cx="3017520" cy="29077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333333"/>
                </a:solidFill>
              </a:rPr>
              <a:t>Bílkoviny + sacharidy. Cíl: oprava svalů a doplnění energie.</a:t>
            </a:r>
            <a:endParaRPr lang="en-US" sz="1350" dirty="0"/>
          </a:p>
          <a:p>
            <a:pPr marL="0" indent="0">
              <a:buNone/>
            </a:pPr>
            <a:endParaRPr lang="en-US" sz="1350" dirty="0"/>
          </a:p>
          <a:p>
            <a:pPr marL="0" indent="0">
              <a:buNone/>
            </a:pPr>
            <a:r>
              <a:rPr lang="en-US" sz="1350" dirty="0">
                <a:solidFill>
                  <a:srgbClr val="333333"/>
                </a:solidFill>
              </a:rPr>
              <a:t>Příklad: jogurt + vločky, rýže + maso, pečivo + vejce.</a:t>
            </a:r>
            <a:endParaRPr lang="en-US" sz="1350" dirty="0"/>
          </a:p>
        </p:txBody>
      </p:sp>
      <p:sp>
        <p:nvSpPr>
          <p:cNvPr id="19" name="Shape 16"/>
          <p:cNvSpPr/>
          <p:nvPr/>
        </p:nvSpPr>
        <p:spPr>
          <a:xfrm>
            <a:off x="8092440" y="1417320"/>
            <a:ext cx="3337560" cy="3474720"/>
          </a:xfrm>
          <a:prstGeom prst="roundRect">
            <a:avLst>
              <a:gd name="adj" fmla="val 2192"/>
            </a:avLst>
          </a:prstGeom>
          <a:solidFill>
            <a:srgbClr val="FFFFFF"/>
          </a:solidFill>
          <a:ln w="12700">
            <a:solidFill>
              <a:srgbClr val="DDE7E4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20" name="Shape 17"/>
          <p:cNvSpPr/>
          <p:nvPr/>
        </p:nvSpPr>
        <p:spPr>
          <a:xfrm>
            <a:off x="8092440" y="1417320"/>
            <a:ext cx="73152" cy="3474720"/>
          </a:xfrm>
          <a:prstGeom prst="rect">
            <a:avLst/>
          </a:prstGeom>
          <a:solidFill>
            <a:srgbClr val="C91111"/>
          </a:solidFill>
          <a:ln w="12700">
            <a:solidFill>
              <a:srgbClr val="C91111">
                <a:alpha val="0"/>
              </a:srgbClr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21" name="Text 18"/>
          <p:cNvSpPr/>
          <p:nvPr/>
        </p:nvSpPr>
        <p:spPr>
          <a:xfrm>
            <a:off x="8302752" y="1536192"/>
            <a:ext cx="3017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C91111"/>
                </a:solidFill>
              </a:rPr>
              <a:t>Hydratace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8302752" y="1874520"/>
            <a:ext cx="3017520" cy="29077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333333"/>
                </a:solidFill>
              </a:rPr>
              <a:t>Voda pomáhá regulovat teplotu, výkon i koncentraci. Dehydratace zvyšuje únavu, riziko křečí a pokles výkonu.</a:t>
            </a:r>
            <a:endParaRPr lang="en-US" sz="1350" dirty="0"/>
          </a:p>
        </p:txBody>
      </p:sp>
      <p:sp>
        <p:nvSpPr>
          <p:cNvPr id="23" name="Text 20"/>
          <p:cNvSpPr/>
          <p:nvPr/>
        </p:nvSpPr>
        <p:spPr>
          <a:xfrm>
            <a:off x="960120" y="5349240"/>
            <a:ext cx="10241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i="1" dirty="0">
                <a:solidFill>
                  <a:srgbClr val="004D40"/>
                </a:solidFill>
              </a:rPr>
              <a:t>“</a:t>
            </a:r>
            <a:r>
              <a:rPr lang="en-US" sz="2000" i="1" dirty="0" err="1">
                <a:solidFill>
                  <a:srgbClr val="004D40"/>
                </a:solidFill>
              </a:rPr>
              <a:t>Pít</a:t>
            </a:r>
            <a:r>
              <a:rPr lang="en-US" sz="2000" i="1" dirty="0">
                <a:solidFill>
                  <a:srgbClr val="004D40"/>
                </a:solidFill>
              </a:rPr>
              <a:t> </a:t>
            </a:r>
            <a:r>
              <a:rPr lang="en-US" sz="2000" i="1" dirty="0" err="1">
                <a:solidFill>
                  <a:srgbClr val="004D40"/>
                </a:solidFill>
              </a:rPr>
              <a:t>průběžně</a:t>
            </a:r>
            <a:r>
              <a:rPr lang="en-US" sz="2000" i="1" dirty="0">
                <a:solidFill>
                  <a:srgbClr val="004D40"/>
                </a:solidFill>
              </a:rPr>
              <a:t> přes den, nejen až těsně před </a:t>
            </a:r>
            <a:r>
              <a:rPr lang="en-US" sz="2000" i="1" dirty="0" err="1">
                <a:solidFill>
                  <a:srgbClr val="004D40"/>
                </a:solidFill>
              </a:rPr>
              <a:t>tréninkem</a:t>
            </a:r>
            <a:r>
              <a:rPr lang="en-US" sz="2000" i="1" dirty="0">
                <a:solidFill>
                  <a:srgbClr val="004D40"/>
                </a:solidFill>
              </a:rPr>
              <a:t>.”</a:t>
            </a:r>
            <a:endParaRPr lang="en-US" sz="2000" i="1" dirty="0"/>
          </a:p>
        </p:txBody>
      </p:sp>
      <p:pic>
        <p:nvPicPr>
          <p:cNvPr id="24" name="Obrázek 23" descr="Obsah obrázku text, logo, kruh, Grafika&#10;&#10;Obsah generovaný pomocí AI může být nesprávný.">
            <a:extLst>
              <a:ext uri="{FF2B5EF4-FFF2-40B4-BE49-F238E27FC236}">
                <a16:creationId xmlns:a16="http://schemas.microsoft.com/office/drawing/2014/main" id="{0814F560-B1DA-8FE9-8D6C-FECAE331E9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31859" y="38476"/>
            <a:ext cx="2068266" cy="1378844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5F5"/>
          </a:solidFill>
          <a:ln w="12700">
            <a:solidFill>
              <a:srgbClr val="F5F5F5">
                <a:alpha val="0"/>
              </a:srgbClr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18872" cy="6858000"/>
          </a:xfrm>
          <a:prstGeom prst="rect">
            <a:avLst/>
          </a:prstGeom>
          <a:solidFill>
            <a:srgbClr val="00796B"/>
          </a:solidFill>
          <a:ln w="12700">
            <a:solidFill>
              <a:srgbClr val="00796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4" name="Shape 2"/>
          <p:cNvSpPr/>
          <p:nvPr/>
        </p:nvSpPr>
        <p:spPr>
          <a:xfrm>
            <a:off x="118872" y="0"/>
            <a:ext cx="45720" cy="6858000"/>
          </a:xfrm>
          <a:prstGeom prst="rect">
            <a:avLst/>
          </a:prstGeom>
          <a:solidFill>
            <a:srgbClr val="C91111"/>
          </a:solidFill>
          <a:ln w="12700">
            <a:solidFill>
              <a:srgbClr val="C91111">
                <a:alpha val="0"/>
              </a:srgbClr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5" name="Text 3"/>
          <p:cNvSpPr/>
          <p:nvPr/>
        </p:nvSpPr>
        <p:spPr>
          <a:xfrm>
            <a:off x="502920" y="384048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04D4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4b. Spánek a trávení</a:t>
            </a:r>
            <a:endParaRPr lang="en-US" sz="2800" dirty="0"/>
          </a:p>
        </p:txBody>
      </p:sp>
      <p:sp>
        <p:nvSpPr>
          <p:cNvPr id="8" name="Shape 5"/>
          <p:cNvSpPr/>
          <p:nvPr/>
        </p:nvSpPr>
        <p:spPr>
          <a:xfrm>
            <a:off x="502920" y="1078992"/>
            <a:ext cx="10927080" cy="0"/>
          </a:xfrm>
          <a:prstGeom prst="line">
            <a:avLst/>
          </a:prstGeom>
          <a:noFill/>
          <a:ln w="16510">
            <a:solidFill>
              <a:srgbClr val="00796B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9" name="Text 6"/>
          <p:cNvSpPr/>
          <p:nvPr/>
        </p:nvSpPr>
        <p:spPr>
          <a:xfrm>
            <a:off x="411480" y="6446520"/>
            <a:ext cx="4937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77777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Sergio's Grindhouse • Výživa</a:t>
            </a:r>
            <a:endParaRPr lang="en-US" sz="800" dirty="0"/>
          </a:p>
        </p:txBody>
      </p:sp>
      <p:sp>
        <p:nvSpPr>
          <p:cNvPr id="10" name="Text 7"/>
          <p:cNvSpPr/>
          <p:nvPr/>
        </p:nvSpPr>
        <p:spPr>
          <a:xfrm>
            <a:off x="11475720" y="6428232"/>
            <a:ext cx="320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777777"/>
                </a:solidFill>
              </a:rPr>
              <a:t>8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731520" y="1371600"/>
            <a:ext cx="104241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r>
              <a:rPr lang="en-US" sz="2300" b="1" dirty="0">
                <a:solidFill>
                  <a:srgbClr val="333333"/>
                </a:solidFill>
              </a:rPr>
              <a:t>Svaly nerostou </a:t>
            </a:r>
            <a:r>
              <a:rPr lang="en-US" sz="2300" b="1" dirty="0" err="1">
                <a:solidFill>
                  <a:srgbClr val="333333"/>
                </a:solidFill>
              </a:rPr>
              <a:t>při</a:t>
            </a:r>
            <a:r>
              <a:rPr lang="en-US" sz="2300" b="1" dirty="0">
                <a:solidFill>
                  <a:srgbClr val="333333"/>
                </a:solidFill>
              </a:rPr>
              <a:t> </a:t>
            </a:r>
            <a:r>
              <a:rPr lang="en-US" sz="2300" b="1" dirty="0" err="1">
                <a:solidFill>
                  <a:srgbClr val="333333"/>
                </a:solidFill>
              </a:rPr>
              <a:t>tréninku</a:t>
            </a:r>
            <a:r>
              <a:rPr lang="en-US" sz="2300" b="1" dirty="0">
                <a:solidFill>
                  <a:srgbClr val="333333"/>
                </a:solidFill>
              </a:rPr>
              <a:t> </a:t>
            </a:r>
            <a:r>
              <a:rPr lang="en-US" sz="2300" b="1" dirty="0">
                <a:solidFill>
                  <a:srgbClr val="333333"/>
                </a:solidFill>
                <a:sym typeface="Wingdings" pitchFamily="2" charset="2"/>
              </a:rPr>
              <a:t> </a:t>
            </a:r>
            <a:r>
              <a:rPr lang="en-US" sz="2300" b="1" dirty="0" err="1">
                <a:solidFill>
                  <a:srgbClr val="333333"/>
                </a:solidFill>
                <a:sym typeface="Wingdings" pitchFamily="2" charset="2"/>
              </a:rPr>
              <a:t>t</a:t>
            </a:r>
            <a:r>
              <a:rPr lang="en-US" sz="2300" b="1" dirty="0" err="1">
                <a:solidFill>
                  <a:srgbClr val="333333"/>
                </a:solidFill>
              </a:rPr>
              <a:t>rénink</a:t>
            </a:r>
            <a:r>
              <a:rPr lang="en-US" sz="2300" b="1" dirty="0">
                <a:solidFill>
                  <a:srgbClr val="333333"/>
                </a:solidFill>
              </a:rPr>
              <a:t> je </a:t>
            </a:r>
            <a:r>
              <a:rPr lang="en-US" sz="2300" b="1" dirty="0" err="1">
                <a:solidFill>
                  <a:srgbClr val="333333"/>
                </a:solidFill>
              </a:rPr>
              <a:t>impuls</a:t>
            </a:r>
            <a:r>
              <a:rPr lang="en-US" sz="2300" b="1" dirty="0">
                <a:solidFill>
                  <a:srgbClr val="333333"/>
                </a:solidFill>
              </a:rPr>
              <a:t> – regenerace probíhá hlavně po něm.</a:t>
            </a:r>
            <a:endParaRPr lang="en-US" sz="2300" dirty="0"/>
          </a:p>
        </p:txBody>
      </p:sp>
      <p:sp>
        <p:nvSpPr>
          <p:cNvPr id="12" name="Shape 9"/>
          <p:cNvSpPr/>
          <p:nvPr/>
        </p:nvSpPr>
        <p:spPr>
          <a:xfrm>
            <a:off x="914400" y="2331720"/>
            <a:ext cx="4800600" cy="2286000"/>
          </a:xfrm>
          <a:prstGeom prst="roundRect">
            <a:avLst>
              <a:gd name="adj" fmla="val 3200"/>
            </a:avLst>
          </a:prstGeom>
          <a:solidFill>
            <a:srgbClr val="FFFFFF"/>
          </a:solidFill>
          <a:ln w="12700">
            <a:solidFill>
              <a:srgbClr val="DDE7E4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13" name="Shape 10"/>
          <p:cNvSpPr/>
          <p:nvPr/>
        </p:nvSpPr>
        <p:spPr>
          <a:xfrm>
            <a:off x="914400" y="2331720"/>
            <a:ext cx="73152" cy="2286000"/>
          </a:xfrm>
          <a:prstGeom prst="rect">
            <a:avLst/>
          </a:prstGeom>
          <a:solidFill>
            <a:srgbClr val="C91111"/>
          </a:solidFill>
          <a:ln w="12700">
            <a:solidFill>
              <a:srgbClr val="C91111">
                <a:alpha val="0"/>
              </a:srgbClr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14" name="Text 11"/>
          <p:cNvSpPr/>
          <p:nvPr/>
        </p:nvSpPr>
        <p:spPr>
          <a:xfrm>
            <a:off x="1124712" y="2450592"/>
            <a:ext cx="4480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C91111"/>
                </a:solidFill>
              </a:rPr>
              <a:t>Když spánek chybí</a:t>
            </a:r>
            <a:endParaRPr lang="en-US" sz="2000" dirty="0"/>
          </a:p>
        </p:txBody>
      </p:sp>
      <p:sp>
        <p:nvSpPr>
          <p:cNvPr id="15" name="Text 12"/>
          <p:cNvSpPr/>
          <p:nvPr/>
        </p:nvSpPr>
        <p:spPr>
          <a:xfrm>
            <a:off x="1124712" y="2788920"/>
            <a:ext cx="4480560" cy="17190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333333"/>
                </a:solidFill>
              </a:rPr>
              <a:t>horší regenerace, větší únava, horší koncentrace, horší trávení a vyšší chuť na rychlou energii.</a:t>
            </a:r>
            <a:endParaRPr lang="en-US" sz="1600" dirty="0"/>
          </a:p>
        </p:txBody>
      </p:sp>
      <p:sp>
        <p:nvSpPr>
          <p:cNvPr id="16" name="Shape 13"/>
          <p:cNvSpPr/>
          <p:nvPr/>
        </p:nvSpPr>
        <p:spPr>
          <a:xfrm>
            <a:off x="6446520" y="2331720"/>
            <a:ext cx="4800600" cy="2286000"/>
          </a:xfrm>
          <a:prstGeom prst="roundRect">
            <a:avLst>
              <a:gd name="adj" fmla="val 3200"/>
            </a:avLst>
          </a:prstGeom>
          <a:solidFill>
            <a:srgbClr val="FFFFFF"/>
          </a:solidFill>
          <a:ln w="12700">
            <a:solidFill>
              <a:srgbClr val="DDE7E4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17" name="Shape 14"/>
          <p:cNvSpPr/>
          <p:nvPr/>
        </p:nvSpPr>
        <p:spPr>
          <a:xfrm>
            <a:off x="6446520" y="2331720"/>
            <a:ext cx="73152" cy="2286000"/>
          </a:xfrm>
          <a:prstGeom prst="rect">
            <a:avLst/>
          </a:prstGeom>
          <a:solidFill>
            <a:srgbClr val="004D40"/>
          </a:solidFill>
          <a:ln w="12700">
            <a:solidFill>
              <a:srgbClr val="004D4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18" name="Text 15"/>
          <p:cNvSpPr/>
          <p:nvPr/>
        </p:nvSpPr>
        <p:spPr>
          <a:xfrm>
            <a:off x="6656832" y="2450592"/>
            <a:ext cx="4480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04D40"/>
                </a:solidFill>
              </a:rPr>
              <a:t>Když spánek funguje</a:t>
            </a:r>
            <a:endParaRPr lang="en-US" sz="2000" dirty="0"/>
          </a:p>
        </p:txBody>
      </p:sp>
      <p:sp>
        <p:nvSpPr>
          <p:cNvPr id="19" name="Text 16"/>
          <p:cNvSpPr/>
          <p:nvPr/>
        </p:nvSpPr>
        <p:spPr>
          <a:xfrm>
            <a:off x="6656832" y="2788920"/>
            <a:ext cx="4480560" cy="17190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333333"/>
                </a:solidFill>
              </a:rPr>
              <a:t>tělo lépe opravuje tkáně, doplňuje energii a zvládá další tréninkovou zátěž.</a:t>
            </a:r>
            <a:endParaRPr lang="en-US" sz="1600" dirty="0"/>
          </a:p>
        </p:txBody>
      </p:sp>
      <p:sp>
        <p:nvSpPr>
          <p:cNvPr id="20" name="Text 17"/>
          <p:cNvSpPr/>
          <p:nvPr/>
        </p:nvSpPr>
        <p:spPr>
          <a:xfrm>
            <a:off x="960120" y="5257800"/>
            <a:ext cx="10149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i="1" dirty="0">
                <a:solidFill>
                  <a:srgbClr val="004D40"/>
                </a:solidFill>
              </a:rPr>
              <a:t>Neřeš jen co jíš. Řeš také kdy spíš a jak pravidelný máš režim.</a:t>
            </a:r>
            <a:endParaRPr lang="en-US" sz="2000" dirty="0"/>
          </a:p>
        </p:txBody>
      </p:sp>
      <p:pic>
        <p:nvPicPr>
          <p:cNvPr id="21" name="Obrázek 20" descr="Obsah obrázku text, logo, kruh, Grafika&#10;&#10;Obsah generovaný pomocí AI může být nesprávný.">
            <a:extLst>
              <a:ext uri="{FF2B5EF4-FFF2-40B4-BE49-F238E27FC236}">
                <a16:creationId xmlns:a16="http://schemas.microsoft.com/office/drawing/2014/main" id="{E3EAF644-3975-C389-FFC3-2F23A26893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31859" y="38476"/>
            <a:ext cx="2068266" cy="1378844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5F5"/>
          </a:solidFill>
          <a:ln w="12700">
            <a:solidFill>
              <a:srgbClr val="F5F5F5">
                <a:alpha val="0"/>
              </a:srgbClr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18872" cy="6858000"/>
          </a:xfrm>
          <a:prstGeom prst="rect">
            <a:avLst/>
          </a:prstGeom>
          <a:solidFill>
            <a:srgbClr val="00796B"/>
          </a:solidFill>
          <a:ln w="12700">
            <a:solidFill>
              <a:srgbClr val="00796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4" name="Shape 2"/>
          <p:cNvSpPr/>
          <p:nvPr/>
        </p:nvSpPr>
        <p:spPr>
          <a:xfrm>
            <a:off x="118872" y="0"/>
            <a:ext cx="45720" cy="6858000"/>
          </a:xfrm>
          <a:prstGeom prst="rect">
            <a:avLst/>
          </a:prstGeom>
          <a:solidFill>
            <a:srgbClr val="C91111"/>
          </a:solidFill>
          <a:ln w="12700">
            <a:solidFill>
              <a:srgbClr val="C91111">
                <a:alpha val="0"/>
              </a:srgbClr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5" name="Text 3"/>
          <p:cNvSpPr/>
          <p:nvPr/>
        </p:nvSpPr>
        <p:spPr>
          <a:xfrm>
            <a:off x="502920" y="384048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04D4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5. Jak jíst správně a </a:t>
            </a:r>
            <a:r>
              <a:rPr lang="en-US" sz="2800" b="1" dirty="0" err="1">
                <a:solidFill>
                  <a:srgbClr val="004D4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nezbláznit</a:t>
            </a:r>
            <a:r>
              <a:rPr lang="en-US" sz="2800" b="1" dirty="0">
                <a:solidFill>
                  <a:srgbClr val="004D4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se</a:t>
            </a:r>
            <a:endParaRPr lang="en-US" sz="2800" dirty="0"/>
          </a:p>
        </p:txBody>
      </p:sp>
      <p:sp>
        <p:nvSpPr>
          <p:cNvPr id="8" name="Shape 5"/>
          <p:cNvSpPr/>
          <p:nvPr/>
        </p:nvSpPr>
        <p:spPr>
          <a:xfrm>
            <a:off x="502920" y="1078992"/>
            <a:ext cx="10927080" cy="0"/>
          </a:xfrm>
          <a:prstGeom prst="line">
            <a:avLst/>
          </a:prstGeom>
          <a:noFill/>
          <a:ln w="16510">
            <a:solidFill>
              <a:srgbClr val="00796B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9" name="Text 6"/>
          <p:cNvSpPr/>
          <p:nvPr/>
        </p:nvSpPr>
        <p:spPr>
          <a:xfrm>
            <a:off x="411480" y="6446520"/>
            <a:ext cx="4937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77777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Sergio's Grindhouse • Výživa</a:t>
            </a:r>
            <a:endParaRPr lang="en-US" sz="800" dirty="0"/>
          </a:p>
        </p:txBody>
      </p:sp>
      <p:sp>
        <p:nvSpPr>
          <p:cNvPr id="10" name="Text 7"/>
          <p:cNvSpPr/>
          <p:nvPr/>
        </p:nvSpPr>
        <p:spPr>
          <a:xfrm>
            <a:off x="11475720" y="6428232"/>
            <a:ext cx="320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777777"/>
                </a:solidFill>
              </a:rPr>
              <a:t>9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868680" y="1426464"/>
            <a:ext cx="228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982980" y="1417320"/>
            <a:ext cx="10149840" cy="3502149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333333"/>
                </a:solidFill>
              </a:rPr>
              <a:t>Základ</a:t>
            </a:r>
            <a:r>
              <a:rPr lang="en-US" sz="2000" dirty="0">
                <a:solidFill>
                  <a:srgbClr val="333333"/>
                </a:solidFill>
              </a:rPr>
              <a:t>: celistvé a minimálně průmyslově </a:t>
            </a:r>
            <a:r>
              <a:rPr lang="en-US" sz="2000" dirty="0" err="1">
                <a:solidFill>
                  <a:srgbClr val="333333"/>
                </a:solidFill>
              </a:rPr>
              <a:t>zpracované</a:t>
            </a:r>
            <a:r>
              <a:rPr lang="en-US" sz="2000" dirty="0">
                <a:solidFill>
                  <a:srgbClr val="333333"/>
                </a:solidFill>
              </a:rPr>
              <a:t> </a:t>
            </a:r>
            <a:r>
              <a:rPr lang="en-US" sz="2000" dirty="0" err="1">
                <a:solidFill>
                  <a:srgbClr val="333333"/>
                </a:solidFill>
              </a:rPr>
              <a:t>potraviny</a:t>
            </a:r>
            <a:endParaRPr lang="en-US" sz="2000" dirty="0">
              <a:solidFill>
                <a:srgbClr val="333333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333333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333333"/>
                </a:solidFill>
              </a:rPr>
              <a:t>Maso, </a:t>
            </a:r>
            <a:r>
              <a:rPr lang="en-US" sz="2000" dirty="0" err="1">
                <a:solidFill>
                  <a:srgbClr val="333333"/>
                </a:solidFill>
              </a:rPr>
              <a:t>ryby</a:t>
            </a:r>
            <a:r>
              <a:rPr lang="en-US" sz="2000" dirty="0">
                <a:solidFill>
                  <a:srgbClr val="333333"/>
                </a:solidFill>
              </a:rPr>
              <a:t>, </a:t>
            </a:r>
            <a:r>
              <a:rPr lang="en-US" sz="2000" dirty="0" err="1">
                <a:solidFill>
                  <a:srgbClr val="333333"/>
                </a:solidFill>
              </a:rPr>
              <a:t>vejce</a:t>
            </a:r>
            <a:r>
              <a:rPr lang="en-US" sz="2000" dirty="0">
                <a:solidFill>
                  <a:srgbClr val="333333"/>
                </a:solidFill>
              </a:rPr>
              <a:t>, </a:t>
            </a:r>
            <a:r>
              <a:rPr lang="en-US" sz="2000" dirty="0" err="1">
                <a:solidFill>
                  <a:srgbClr val="333333"/>
                </a:solidFill>
              </a:rPr>
              <a:t>luštěniny</a:t>
            </a:r>
            <a:r>
              <a:rPr lang="en-US" sz="2000" dirty="0">
                <a:solidFill>
                  <a:srgbClr val="333333"/>
                </a:solidFill>
              </a:rPr>
              <a:t>, </a:t>
            </a:r>
            <a:r>
              <a:rPr lang="en-US" sz="2000" dirty="0" err="1">
                <a:solidFill>
                  <a:srgbClr val="333333"/>
                </a:solidFill>
              </a:rPr>
              <a:t>mléčné</a:t>
            </a:r>
            <a:r>
              <a:rPr lang="en-US" sz="2000" dirty="0">
                <a:solidFill>
                  <a:srgbClr val="333333"/>
                </a:solidFill>
              </a:rPr>
              <a:t> </a:t>
            </a:r>
            <a:r>
              <a:rPr lang="en-US" sz="2000" dirty="0" err="1">
                <a:solidFill>
                  <a:srgbClr val="333333"/>
                </a:solidFill>
              </a:rPr>
              <a:t>výrobky</a:t>
            </a:r>
            <a:r>
              <a:rPr lang="en-US" sz="2000" dirty="0">
                <a:solidFill>
                  <a:srgbClr val="333333"/>
                </a:solidFill>
              </a:rPr>
              <a:t>, </a:t>
            </a:r>
            <a:r>
              <a:rPr lang="en-US" sz="2000" dirty="0" err="1">
                <a:solidFill>
                  <a:srgbClr val="333333"/>
                </a:solidFill>
              </a:rPr>
              <a:t>komplexní</a:t>
            </a:r>
            <a:r>
              <a:rPr lang="en-US" sz="2000" dirty="0">
                <a:solidFill>
                  <a:srgbClr val="333333"/>
                </a:solidFill>
              </a:rPr>
              <a:t> </a:t>
            </a:r>
            <a:r>
              <a:rPr lang="en-US" sz="2000" dirty="0" err="1">
                <a:solidFill>
                  <a:srgbClr val="333333"/>
                </a:solidFill>
              </a:rPr>
              <a:t>sacharidy</a:t>
            </a:r>
            <a:r>
              <a:rPr lang="en-US" sz="2000" dirty="0">
                <a:solidFill>
                  <a:srgbClr val="333333"/>
                </a:solidFill>
              </a:rPr>
              <a:t>, </a:t>
            </a:r>
            <a:r>
              <a:rPr lang="en-US" sz="2000" dirty="0" err="1">
                <a:solidFill>
                  <a:srgbClr val="333333"/>
                </a:solidFill>
              </a:rPr>
              <a:t>ovoce</a:t>
            </a:r>
            <a:r>
              <a:rPr lang="en-US" sz="2000" dirty="0">
                <a:solidFill>
                  <a:srgbClr val="333333"/>
                </a:solidFill>
              </a:rPr>
              <a:t>, </a:t>
            </a:r>
            <a:r>
              <a:rPr lang="en-US" sz="2000" dirty="0" err="1">
                <a:solidFill>
                  <a:srgbClr val="333333"/>
                </a:solidFill>
              </a:rPr>
              <a:t>zelenina</a:t>
            </a:r>
            <a:r>
              <a:rPr lang="en-US" sz="2000" dirty="0">
                <a:solidFill>
                  <a:srgbClr val="333333"/>
                </a:solidFill>
              </a:rPr>
              <a:t>, </a:t>
            </a:r>
            <a:r>
              <a:rPr lang="en-US" sz="2000" dirty="0" err="1">
                <a:solidFill>
                  <a:srgbClr val="333333"/>
                </a:solidFill>
              </a:rPr>
              <a:t>ořechy</a:t>
            </a:r>
            <a:endParaRPr lang="en-US" sz="2000" dirty="0">
              <a:solidFill>
                <a:srgbClr val="333333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333333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 err="1">
                <a:solidFill>
                  <a:srgbClr val="333333"/>
                </a:solidFill>
              </a:rPr>
              <a:t>Pravidlo</a:t>
            </a:r>
            <a:r>
              <a:rPr lang="en-US" sz="2000" b="1" dirty="0">
                <a:solidFill>
                  <a:srgbClr val="333333"/>
                </a:solidFill>
              </a:rPr>
              <a:t> </a:t>
            </a:r>
            <a:r>
              <a:rPr lang="en-US" sz="2000" b="1" dirty="0" err="1">
                <a:solidFill>
                  <a:srgbClr val="333333"/>
                </a:solidFill>
              </a:rPr>
              <a:t>balancu</a:t>
            </a:r>
            <a:r>
              <a:rPr lang="en-US" sz="2000" dirty="0">
                <a:solidFill>
                  <a:srgbClr val="333333"/>
                </a:solidFill>
              </a:rPr>
              <a:t>: </a:t>
            </a:r>
            <a:r>
              <a:rPr lang="en-US" sz="2000" dirty="0" err="1">
                <a:solidFill>
                  <a:srgbClr val="333333"/>
                </a:solidFill>
              </a:rPr>
              <a:t>jedna</a:t>
            </a:r>
            <a:r>
              <a:rPr lang="en-US" sz="2000" dirty="0">
                <a:solidFill>
                  <a:srgbClr val="333333"/>
                </a:solidFill>
              </a:rPr>
              <a:t> </a:t>
            </a:r>
            <a:r>
              <a:rPr lang="en-US" sz="2000" dirty="0" err="1">
                <a:solidFill>
                  <a:srgbClr val="333333"/>
                </a:solidFill>
              </a:rPr>
              <a:t>malá</a:t>
            </a:r>
            <a:r>
              <a:rPr lang="en-US" sz="2000" dirty="0">
                <a:solidFill>
                  <a:srgbClr val="333333"/>
                </a:solidFill>
              </a:rPr>
              <a:t> </a:t>
            </a:r>
            <a:r>
              <a:rPr lang="en-US" sz="2000" dirty="0" err="1">
                <a:solidFill>
                  <a:srgbClr val="333333"/>
                </a:solidFill>
              </a:rPr>
              <a:t>radost</a:t>
            </a:r>
            <a:r>
              <a:rPr lang="en-US" sz="2000" dirty="0">
                <a:solidFill>
                  <a:srgbClr val="333333"/>
                </a:solidFill>
              </a:rPr>
              <a:t> </a:t>
            </a:r>
            <a:r>
              <a:rPr lang="en-US" sz="2000" dirty="0" err="1">
                <a:solidFill>
                  <a:srgbClr val="333333"/>
                </a:solidFill>
              </a:rPr>
              <a:t>denně</a:t>
            </a:r>
            <a:r>
              <a:rPr lang="en-US" sz="2000" dirty="0">
                <a:solidFill>
                  <a:srgbClr val="333333"/>
                </a:solidFill>
              </a:rPr>
              <a:t> je </a:t>
            </a:r>
            <a:r>
              <a:rPr lang="en-US" sz="2000" dirty="0" err="1">
                <a:solidFill>
                  <a:srgbClr val="333333"/>
                </a:solidFill>
              </a:rPr>
              <a:t>lepší</a:t>
            </a:r>
            <a:r>
              <a:rPr lang="en-US" sz="2000" dirty="0">
                <a:solidFill>
                  <a:srgbClr val="333333"/>
                </a:solidFill>
              </a:rPr>
              <a:t> </a:t>
            </a:r>
            <a:r>
              <a:rPr lang="en-US" sz="2000" dirty="0" err="1">
                <a:solidFill>
                  <a:srgbClr val="333333"/>
                </a:solidFill>
              </a:rPr>
              <a:t>než</a:t>
            </a:r>
            <a:r>
              <a:rPr lang="en-US" sz="2000" dirty="0">
                <a:solidFill>
                  <a:srgbClr val="333333"/>
                </a:solidFill>
              </a:rPr>
              <a:t> </a:t>
            </a:r>
            <a:r>
              <a:rPr lang="en-US" sz="2000" dirty="0" err="1">
                <a:solidFill>
                  <a:srgbClr val="333333"/>
                </a:solidFill>
              </a:rPr>
              <a:t>extrémní</a:t>
            </a:r>
            <a:r>
              <a:rPr lang="en-US" sz="2000" dirty="0">
                <a:solidFill>
                  <a:srgbClr val="333333"/>
                </a:solidFill>
              </a:rPr>
              <a:t> </a:t>
            </a:r>
            <a:r>
              <a:rPr lang="en-US" sz="2000" dirty="0" err="1">
                <a:solidFill>
                  <a:srgbClr val="333333"/>
                </a:solidFill>
              </a:rPr>
              <a:t>zákazy</a:t>
            </a:r>
            <a:r>
              <a:rPr lang="en-US" sz="2000" dirty="0">
                <a:solidFill>
                  <a:srgbClr val="333333"/>
                </a:solidFill>
              </a:rPr>
              <a:t> a </a:t>
            </a:r>
            <a:r>
              <a:rPr lang="en-US" sz="2000" dirty="0" err="1">
                <a:solidFill>
                  <a:srgbClr val="333333"/>
                </a:solidFill>
              </a:rPr>
              <a:t>následný</a:t>
            </a:r>
            <a:r>
              <a:rPr lang="en-US" sz="2000" dirty="0">
                <a:solidFill>
                  <a:srgbClr val="333333"/>
                </a:solidFill>
              </a:rPr>
              <a:t> chaos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333333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rgbClr val="333333"/>
                </a:solidFill>
              </a:rPr>
              <a:t>Psychická</a:t>
            </a:r>
            <a:r>
              <a:rPr lang="en-US" sz="2000" dirty="0">
                <a:solidFill>
                  <a:srgbClr val="333333"/>
                </a:solidFill>
              </a:rPr>
              <a:t> </a:t>
            </a:r>
            <a:r>
              <a:rPr lang="en-US" sz="2000" dirty="0" err="1">
                <a:solidFill>
                  <a:srgbClr val="333333"/>
                </a:solidFill>
              </a:rPr>
              <a:t>pohoda</a:t>
            </a:r>
            <a:r>
              <a:rPr lang="en-US" sz="2000" dirty="0">
                <a:solidFill>
                  <a:srgbClr val="333333"/>
                </a:solidFill>
              </a:rPr>
              <a:t> je </a:t>
            </a:r>
            <a:r>
              <a:rPr lang="en-US" sz="2000" dirty="0" err="1">
                <a:solidFill>
                  <a:srgbClr val="333333"/>
                </a:solidFill>
              </a:rPr>
              <a:t>součást</a:t>
            </a:r>
            <a:r>
              <a:rPr lang="en-US" sz="2000" dirty="0">
                <a:solidFill>
                  <a:srgbClr val="333333"/>
                </a:solidFill>
              </a:rPr>
              <a:t> </a:t>
            </a:r>
            <a:r>
              <a:rPr lang="en-US" sz="2000" dirty="0" err="1">
                <a:solidFill>
                  <a:srgbClr val="333333"/>
                </a:solidFill>
              </a:rPr>
              <a:t>výkonu</a:t>
            </a:r>
            <a:r>
              <a:rPr lang="en-US" sz="2000" dirty="0">
                <a:solidFill>
                  <a:srgbClr val="333333"/>
                </a:solidFill>
              </a:rPr>
              <a:t>. </a:t>
            </a:r>
            <a:r>
              <a:rPr lang="en-US" sz="2000" dirty="0" err="1">
                <a:solidFill>
                  <a:srgbClr val="333333"/>
                </a:solidFill>
              </a:rPr>
              <a:t>Jídlo</a:t>
            </a:r>
            <a:r>
              <a:rPr lang="en-US" sz="2000" dirty="0">
                <a:solidFill>
                  <a:srgbClr val="333333"/>
                </a:solidFill>
              </a:rPr>
              <a:t> </a:t>
            </a:r>
            <a:r>
              <a:rPr lang="en-US" sz="2000" dirty="0" err="1">
                <a:solidFill>
                  <a:srgbClr val="333333"/>
                </a:solidFill>
              </a:rPr>
              <a:t>nemá</a:t>
            </a:r>
            <a:r>
              <a:rPr lang="en-US" sz="2000" dirty="0">
                <a:solidFill>
                  <a:srgbClr val="333333"/>
                </a:solidFill>
              </a:rPr>
              <a:t> </a:t>
            </a:r>
            <a:r>
              <a:rPr lang="en-US" sz="2000" dirty="0" err="1">
                <a:solidFill>
                  <a:srgbClr val="333333"/>
                </a:solidFill>
              </a:rPr>
              <a:t>být</a:t>
            </a:r>
            <a:r>
              <a:rPr lang="en-US" sz="2000" dirty="0">
                <a:solidFill>
                  <a:srgbClr val="333333"/>
                </a:solidFill>
              </a:rPr>
              <a:t> </a:t>
            </a:r>
            <a:r>
              <a:rPr lang="en-US" sz="2000" dirty="0" err="1">
                <a:solidFill>
                  <a:srgbClr val="333333"/>
                </a:solidFill>
              </a:rPr>
              <a:t>stres</a:t>
            </a:r>
            <a:r>
              <a:rPr lang="en-US" sz="2000" dirty="0">
                <a:solidFill>
                  <a:srgbClr val="333333"/>
                </a:solidFill>
              </a:rPr>
              <a:t>, ale </a:t>
            </a:r>
            <a:r>
              <a:rPr lang="en-US" sz="2000" dirty="0" err="1">
                <a:solidFill>
                  <a:srgbClr val="333333"/>
                </a:solidFill>
              </a:rPr>
              <a:t>podpora</a:t>
            </a:r>
            <a:r>
              <a:rPr lang="en-US" sz="2000" dirty="0">
                <a:solidFill>
                  <a:srgbClr val="333333"/>
                </a:solidFill>
              </a:rPr>
              <a:t> </a:t>
            </a:r>
            <a:r>
              <a:rPr lang="en-US" sz="2000" dirty="0" err="1">
                <a:solidFill>
                  <a:srgbClr val="333333"/>
                </a:solidFill>
              </a:rPr>
              <a:t>tréninku</a:t>
            </a:r>
            <a:r>
              <a:rPr lang="en-US" sz="2000" dirty="0">
                <a:solidFill>
                  <a:srgbClr val="333333"/>
                </a:solidFill>
              </a:rPr>
              <a:t>.</a:t>
            </a:r>
            <a:endParaRPr lang="en-US" sz="2000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3" name="Text 10"/>
          <p:cNvSpPr/>
          <p:nvPr/>
        </p:nvSpPr>
        <p:spPr>
          <a:xfrm>
            <a:off x="868680" y="2066544"/>
            <a:ext cx="228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800" dirty="0"/>
          </a:p>
        </p:txBody>
      </p:sp>
      <p:sp>
        <p:nvSpPr>
          <p:cNvPr id="14" name="Text 11"/>
          <p:cNvSpPr/>
          <p:nvPr/>
        </p:nvSpPr>
        <p:spPr>
          <a:xfrm>
            <a:off x="1170432" y="2057400"/>
            <a:ext cx="1014984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endParaRPr lang="en-US" sz="1800" dirty="0"/>
          </a:p>
        </p:txBody>
      </p:sp>
      <p:sp>
        <p:nvSpPr>
          <p:cNvPr id="15" name="Text 12"/>
          <p:cNvSpPr/>
          <p:nvPr/>
        </p:nvSpPr>
        <p:spPr>
          <a:xfrm>
            <a:off x="868680" y="2706624"/>
            <a:ext cx="228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1170432" y="2697480"/>
            <a:ext cx="1014984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endParaRPr lang="en-US" sz="1800" dirty="0"/>
          </a:p>
        </p:txBody>
      </p:sp>
      <p:sp>
        <p:nvSpPr>
          <p:cNvPr id="17" name="Text 14"/>
          <p:cNvSpPr/>
          <p:nvPr/>
        </p:nvSpPr>
        <p:spPr>
          <a:xfrm>
            <a:off x="868680" y="3346704"/>
            <a:ext cx="228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800" dirty="0"/>
          </a:p>
        </p:txBody>
      </p:sp>
      <p:sp>
        <p:nvSpPr>
          <p:cNvPr id="18" name="Text 15"/>
          <p:cNvSpPr/>
          <p:nvPr/>
        </p:nvSpPr>
        <p:spPr>
          <a:xfrm>
            <a:off x="1170432" y="3337560"/>
            <a:ext cx="1014984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endParaRPr lang="en-US" sz="1800" dirty="0"/>
          </a:p>
        </p:txBody>
      </p:sp>
      <p:sp>
        <p:nvSpPr>
          <p:cNvPr id="19" name="Shape 16"/>
          <p:cNvSpPr/>
          <p:nvPr/>
        </p:nvSpPr>
        <p:spPr>
          <a:xfrm>
            <a:off x="1371600" y="4919469"/>
            <a:ext cx="9189720" cy="731520"/>
          </a:xfrm>
          <a:prstGeom prst="roundRect">
            <a:avLst>
              <a:gd name="adj" fmla="val 10000"/>
            </a:avLst>
          </a:prstGeom>
          <a:solidFill>
            <a:srgbClr val="E8F3F0"/>
          </a:solidFill>
          <a:ln w="12700">
            <a:solidFill>
              <a:srgbClr val="CFE2DD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20" name="Text 17"/>
          <p:cNvSpPr/>
          <p:nvPr/>
        </p:nvSpPr>
        <p:spPr>
          <a:xfrm>
            <a:off x="1645920" y="5120640"/>
            <a:ext cx="8641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i="1" dirty="0">
                <a:solidFill>
                  <a:srgbClr val="004D40"/>
                </a:solidFill>
              </a:rPr>
              <a:t>Cíl není 100% dokonalost. Cíl je dlouhodobě fungovat, trénovat a zlepšovat se.</a:t>
            </a:r>
            <a:endParaRPr lang="en-US" sz="2000" i="1" dirty="0"/>
          </a:p>
        </p:txBody>
      </p:sp>
      <p:pic>
        <p:nvPicPr>
          <p:cNvPr id="21" name="Obrázek 20" descr="Obsah obrázku text, logo, kruh, Grafika&#10;&#10;Obsah generovaný pomocí AI může být nesprávný.">
            <a:extLst>
              <a:ext uri="{FF2B5EF4-FFF2-40B4-BE49-F238E27FC236}">
                <a16:creationId xmlns:a16="http://schemas.microsoft.com/office/drawing/2014/main" id="{F7942EF4-EA40-E4EF-1D43-B8E27E1094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31859" y="38476"/>
            <a:ext cx="2068266" cy="1378844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886</Words>
  <Application>Microsoft Macintosh PowerPoint</Application>
  <PresentationFormat>Širokoúhlá obrazovka</PresentationFormat>
  <Paragraphs>131</Paragraphs>
  <Slides>11</Slides>
  <Notes>11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6" baseType="lpstr">
      <vt:lpstr>Aptos</vt:lpstr>
      <vt:lpstr>Aptos Display</vt:lpstr>
      <vt:lpstr>Arial</vt:lpstr>
      <vt:lpstr>Wingdings</vt:lpstr>
      <vt:lpstr>Office Theme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Sergio's Grindhouse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Výživa jako palivo pro život a sport</dc:title>
  <dc:subject>Výživa jako palivo pro život a sport</dc:subject>
  <dc:creator>Sergio's Grindhouse</dc:creator>
  <cp:lastModifiedBy>Sergiu Matico</cp:lastModifiedBy>
  <cp:revision>6</cp:revision>
  <dcterms:created xsi:type="dcterms:W3CDTF">2026-07-27T01:24:42Z</dcterms:created>
  <dcterms:modified xsi:type="dcterms:W3CDTF">2026-07-27T08:22:18Z</dcterms:modified>
</cp:coreProperties>
</file>