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15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7CFF9-65C9-EBE2-04AB-D6D3A070F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E6F28A-024D-83AD-3CA1-BD4A424D7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646556-A48B-E209-55A1-061C94BB5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85F9-3956-F871-D4C9-B11B97718F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54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JE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49/mss.0b013e31802ca59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D11D74"/>
                </a:solidFill>
                <a:latin typeface="+mj-lt"/>
                <a:ea typeface="Arial" pitchFamily="34" charset="-122"/>
                <a:cs typeface="Arial" pitchFamily="34" charset="-120"/>
              </a:rPr>
              <a:t>TRENDY VE VÝŽIVĚ SMĚREM K VÝKONU V ATLETICE</a:t>
            </a:r>
            <a:endParaRPr lang="en-US" sz="2800" dirty="0">
              <a:latin typeface="+mj-lt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94360" y="1664208"/>
            <a:ext cx="1097280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594360" y="1773937"/>
            <a:ext cx="10336399" cy="3200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Kreatin</a:t>
            </a:r>
            <a:r>
              <a:rPr lang="en-US" sz="20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sodík</a:t>
            </a:r>
            <a:r>
              <a:rPr lang="en-US" sz="20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kratom </a:t>
            </a:r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mezi</a:t>
            </a:r>
            <a:r>
              <a:rPr lang="en-US" sz="20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ergogenním</a:t>
            </a:r>
            <a:r>
              <a:rPr lang="en-US" sz="20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potenciálem</a:t>
            </a:r>
            <a:r>
              <a:rPr lang="en-US" sz="20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rizikem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269748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94360" y="5669281"/>
            <a:ext cx="5669280" cy="731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Rok: 2026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Vypracoval: Bc. Sergiu Matico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11" name="Text 9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ZÁVĚREČNÉ SHRNUTÍ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3670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Kreatin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Vysoce efektivní, bezpečný ergogenní doplněk pro rozvoj výbušnosti, síly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tréninkové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adaptace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Sodík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Klíčový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prvek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udržení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stabilní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hydratace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termoregulace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výkonnosti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teplých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klimatických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podmínkách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Bikarbonát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sodný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Cílený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funkční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prostředek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posouvající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hranici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vyčerpání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u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vysoce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anaerobních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disciplín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Kratom: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Kontroverzní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bylina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představující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vážné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zdravotní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koordinační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antidopingové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riziko</a:t>
            </a:r>
            <a:endParaRPr lang="en-US" sz="1600" dirty="0"/>
          </a:p>
          <a:p>
            <a:endParaRPr lang="en-US" sz="1700" dirty="0"/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5166360"/>
            <a:ext cx="0" cy="713232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5193792"/>
            <a:ext cx="1028700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„Výživové strategie v atletice mají smysl pouze tehdy, pokud plně respektují charakter disciplíny a individualitu sportovce.“</a:t>
            </a:r>
            <a:endParaRPr lang="en-US" sz="14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FE082-1485-EC9B-1B0C-D9258BA6C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72222BE-D21A-65DB-660C-88F850D0D47E}"/>
              </a:ext>
            </a:extLst>
          </p:cNvPr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CCB1444-755B-CFC2-F61A-A56329E35A15}"/>
              </a:ext>
            </a:extLst>
          </p:cNvPr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D7A2075-FD06-774B-19FA-46E116E80BD1}"/>
              </a:ext>
            </a:extLst>
          </p:cNvPr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ČERPANÁ LITERATURA</a:t>
            </a:r>
            <a:endParaRPr lang="en-US" sz="27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C55B78B-2F24-D151-16CC-97AD9BFD28C8}"/>
              </a:ext>
            </a:extLst>
          </p:cNvPr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42E3C7CA-7232-5236-3B3F-5A5582E48CC9}"/>
              </a:ext>
            </a:extLst>
          </p:cNvPr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6CAFBDC-398B-136B-D10C-A0AF9816F812}"/>
              </a:ext>
            </a:extLst>
          </p:cNvPr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99F42C1-6D24-4E36-9007-288BAA61961C}"/>
              </a:ext>
            </a:extLst>
          </p:cNvPr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428B5DC-B142-4D8E-C554-7DD34EEBA3ED}"/>
              </a:ext>
            </a:extLst>
          </p:cNvPr>
          <p:cNvSpPr/>
          <p:nvPr/>
        </p:nvSpPr>
        <p:spPr>
          <a:xfrm>
            <a:off x="749808" y="1572767"/>
            <a:ext cx="10652760" cy="3861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47500" lnSpcReduction="2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Buford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T. W.,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Kreider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Stout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 R.,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Greenwood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M., Campbell,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Spano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Ziegenfuss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Lopez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Landis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J., &amp; Antonio, J. (2007). International Society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Creatine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supplementation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International Society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4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6.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/10.1186/1550-2783-4-6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Clark, N. (2014). 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Sportovní výživa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(5. vyd.). Grada.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Grgic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Pedisic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Z.,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Saunders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Artioli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G. G.,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Schoenfeld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McKenna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Bishop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D.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Kreider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Stout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 R., Kalman, D. S.,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Arent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VanDusseldorp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T. A.,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Lopez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H. L.,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Ziegenfuss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T. N., &amp; Antonio, J. (2021). International Society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bicarbonate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performance.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International Society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18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61.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/10.1186/s12970-021-00458-w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Grgic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Rodriguez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F.,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Garofolini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Saunders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Bishop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D.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Schoenfeld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 J.,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Pedisic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Z. (2021).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bicarbonate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supplementation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performance: An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umbrella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International Society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18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71.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/10.1186/s12970-021-00469-7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Kerksick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C.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Wilborn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C. D.,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Roberts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 D., Smith-Ryan, A., Kleiner, S. M., Jäger, R., Collins, R.,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Cooke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M., Davis, J. N.,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Galvan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E.,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Greenwood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Lowery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L.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Wildman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R., Antonio, J.,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Kreider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B. (2018). ISSN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update: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International Society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15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38.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/10.1186/s12970-018-0242-y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Kreider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B., Kalman, D. S., Antonio,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Ziegenfuss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T. N.,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Wildman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R., Collins, R.,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Candow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D. G., Kleiner, S.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Almada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A. L.,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Lopez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H. L. (2017). International Society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efficacy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creatine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supplementation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sport, and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International Society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14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18.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/10.1186/s12970-017-0173-z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Mandelová, L., &amp; Hrnčiřík, M. (2007). 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Základy výživy ve sportu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Masarykova univerzita.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McCubbin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Allanson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 A.,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Caldwell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Odgers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 N.,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Costa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J. S.,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G. R.,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Crawshay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S. T.,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Desbrow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Freney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E. G.,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Gaskell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S. K.,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Hughes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D.,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Irwin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C.,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Jay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O.,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Lalor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Ross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 L. R., Shaw, G.,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Périard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J. D.,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Burke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L. M. (2020).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Dietitians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Australia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statement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hot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environments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Metabolism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30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(1), 83–98. https://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/10.1123/ijsnem.2019-0300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Pohanka, M., &amp; Fusek, J. (2023). 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Kratom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 jeho působení na organizmus. </a:t>
            </a:r>
            <a:r>
              <a:rPr lang="cs-C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Military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Medical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Science </a:t>
            </a:r>
            <a:r>
              <a:rPr lang="cs-CZ" sz="18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Letters</a:t>
            </a: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(Vojenské zdravotnické listy), 92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(4), 298–303. https://</a:t>
            </a:r>
            <a:r>
              <a:rPr lang="cs-CZ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doi.org</a:t>
            </a:r>
            <a:r>
              <a:rPr lang="cs-CZ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/10.31482/mmsl.2023.001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Sawka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M. N.,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Burke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L. M.,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Eichner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E. R.,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Maughan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R. J.,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Montain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S. J., &amp;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Stachenfeld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N. S. (2007).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fluid </a:t>
            </a:r>
            <a:r>
              <a:rPr lang="cs-CZ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replacement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&amp; Science in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sz="18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8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39</a:t>
            </a:r>
            <a:r>
              <a:rPr lang="cs-CZ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(2), 377–390. </a:t>
            </a:r>
            <a:r>
              <a:rPr lang="cs-CZ" sz="1800" u="sng" kern="0" dirty="0">
                <a:solidFill>
                  <a:srgbClr val="46788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https://doi.org/10.1249/mss.0b013e31802ca597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B872BF2-83CA-34DF-FF9A-D592A5AE9AC6}"/>
              </a:ext>
            </a:extLst>
          </p:cNvPr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E89718D-AFFA-DAB8-FCEB-D7ACC170EC89}"/>
              </a:ext>
            </a:extLst>
          </p:cNvPr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21A6B52-93F3-B16D-BD09-E094F7E0E921}"/>
              </a:ext>
            </a:extLst>
          </p:cNvPr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664733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sz="2700" b="1" dirty="0">
                <a:solidFill>
                  <a:srgbClr val="000000"/>
                </a:solidFill>
                <a:latin typeface="Arial"/>
              </a:rPr>
              <a:t>ABSTRAKT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219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dirty="0" err="1">
                <a:solidFill>
                  <a:srgbClr val="000000"/>
                </a:solidFill>
                <a:latin typeface="Arial"/>
              </a:rPr>
              <a:t>Sportovní</a:t>
            </a:r>
            <a:r>
              <a:rPr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b="1" dirty="0" err="1">
                <a:solidFill>
                  <a:srgbClr val="000000"/>
                </a:solidFill>
                <a:latin typeface="Arial"/>
              </a:rPr>
              <a:t>výživa</a:t>
            </a:r>
            <a:r>
              <a:rPr sz="1600" b="1" dirty="0">
                <a:solidFill>
                  <a:srgbClr val="000000"/>
                </a:solidFill>
                <a:latin typeface="Arial"/>
              </a:rPr>
              <a:t> a </a:t>
            </a:r>
            <a:r>
              <a:rPr sz="1600" b="1" dirty="0" err="1">
                <a:solidFill>
                  <a:srgbClr val="000000"/>
                </a:solidFill>
                <a:latin typeface="Arial"/>
              </a:rPr>
              <a:t>suplementace</a:t>
            </a:r>
            <a:r>
              <a:rPr sz="1600" b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cs-CZ" sz="1600" dirty="0">
                <a:solidFill>
                  <a:srgbClr val="000000"/>
                </a:solidFill>
                <a:latin typeface="Arial"/>
              </a:rPr>
              <a:t>v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ýznamný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faktor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výkonu</a:t>
            </a:r>
            <a:r>
              <a:rPr sz="1600" dirty="0">
                <a:solidFill>
                  <a:srgbClr val="000000"/>
                </a:solidFill>
                <a:latin typeface="Arial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regenerace</a:t>
            </a:r>
            <a:r>
              <a:rPr sz="1600" dirty="0">
                <a:solidFill>
                  <a:srgbClr val="000000"/>
                </a:solidFill>
                <a:latin typeface="Arial"/>
              </a:rPr>
              <a:t> a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dlouhodobé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adaptace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na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tréninkovou</a:t>
            </a:r>
            <a:r>
              <a:rPr sz="1600" dirty="0">
                <a:solidFill>
                  <a:srgbClr val="000000"/>
                </a:solidFill>
                <a:latin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rial"/>
              </a:rPr>
              <a:t>zátěž</a:t>
            </a:r>
            <a:endParaRPr lang="cs-CZ" sz="1600" dirty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000000"/>
                </a:solidFill>
              </a:rPr>
              <a:t>Atletika = široké spektrum disciplín: </a:t>
            </a:r>
            <a:r>
              <a:rPr lang="cs-CZ" sz="1600" dirty="0">
                <a:solidFill>
                  <a:srgbClr val="000000"/>
                </a:solidFill>
              </a:rPr>
              <a:t>od explozivních výkonů po vytrvalost; strategie se řídí disciplínou, obdobím a zdravím sportovce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000000"/>
                </a:solidFill>
              </a:rPr>
              <a:t>Kreatin: </a:t>
            </a:r>
            <a:r>
              <a:rPr lang="cs-CZ" sz="1600" dirty="0">
                <a:solidFill>
                  <a:srgbClr val="000000"/>
                </a:solidFill>
              </a:rPr>
              <a:t>využití zejména pro sílu, rychlost, opakované intenzivní výkony a tréninkovou adaptaci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000000"/>
                </a:solidFill>
              </a:rPr>
              <a:t>Sodík a bikarbonát sodný: </a:t>
            </a:r>
            <a:r>
              <a:rPr lang="cs-CZ" sz="1600" dirty="0">
                <a:solidFill>
                  <a:srgbClr val="000000"/>
                </a:solidFill>
              </a:rPr>
              <a:t>hydratace, termoregulace a podpora výkonu ve vysoké intenzitě přibližně 30 s až 12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err="1">
                <a:solidFill>
                  <a:srgbClr val="000000"/>
                </a:solidFill>
              </a:rPr>
              <a:t>Kratom</a:t>
            </a:r>
            <a:r>
              <a:rPr lang="cs-CZ" sz="1600" b="1" dirty="0">
                <a:solidFill>
                  <a:srgbClr val="000000"/>
                </a:solidFill>
              </a:rPr>
              <a:t>: </a:t>
            </a:r>
            <a:r>
              <a:rPr lang="cs-CZ" sz="1600" dirty="0">
                <a:solidFill>
                  <a:srgbClr val="000000"/>
                </a:solidFill>
              </a:rPr>
              <a:t>kontroverzní bylina; ve sportu hlavně otázka bezpečnosti, závislosti a antidopingové odpovědnosti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4940000"/>
            <a:ext cx="0" cy="760000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4970000"/>
            <a:ext cx="10287000" cy="720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sz="1500" i="1">
                <a:solidFill>
                  <a:srgbClr val="000000"/>
                </a:solidFill>
                <a:latin typeface="Arial"/>
              </a:rPr>
              <a:t>„Cílem článku je porovnat účinky kreatinu, sodíku a kratomu, jejich vliv na atletický výkon a praktickou využitelnost v tréninkové praxi.“</a:t>
            </a:r>
            <a:endParaRPr lang="en-US" sz="14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TEORETICKÁ ČÁST: KREATIN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4721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Mechanismus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účinku: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podpora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rychlé resyntézy adenosintrifosfátu (ATP)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Hlavní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funkce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svalů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bezprostřední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zdroj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energie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svalovou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kontrakci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maximální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intenzitě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Vědecká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opora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stanovisko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ISSN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řadí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kreatin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mezi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nejúčinnější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nejlépe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prozkoumané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legální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doplňky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Sekundární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benefity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význam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regeneraci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toleranci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vysokého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zatížení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prevenci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zranění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endParaRPr lang="en-US" sz="1700" dirty="0"/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5166360"/>
            <a:ext cx="0" cy="713232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5193792"/>
            <a:ext cx="1028700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„Kreatin není okamžitým stimulantem. Jeho efekt se projevuje postupným nasycením svalové tkáně.“</a:t>
            </a:r>
            <a:endParaRPr lang="en-US" sz="14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KREATIN V ATLETICKÉ PRAXI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547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Cílové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silově-rychlostní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disciplíny: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sprinty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překážkové běhy, skoky, vrhy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víceboje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Střední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tratě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význam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především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tréninkové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přípravě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-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silový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trénink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opakované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rychlé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úseky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Vytrvalostní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tratě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využití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méně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jednoznačné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případné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zvýšení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hmotnosti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retencí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vody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může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být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nevýhodné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Trenérský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pohled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největší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smysl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má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zařazení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přípravném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období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zvýšení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objemu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intenzivní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práce</a:t>
            </a:r>
            <a:endParaRPr lang="en-US" sz="1600" dirty="0"/>
          </a:p>
          <a:p>
            <a:endParaRPr lang="en-US" sz="1700" dirty="0"/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TEORETICKÁ ČÁST: SODÍK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356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Základní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elektrolyt: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regulace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objemu tělesných tekutin, nervosvalová dráždivost 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acidobazická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rovnováha</a:t>
            </a: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Ztráty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zátěži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ztrát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pocením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je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individuální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závisí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teplotě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vlhkosti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intenzitě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genetice</a:t>
            </a: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Význam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atletice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závody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trénink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horkém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prostředí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vícehodinové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soutěžní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bloky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opakované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starty</a:t>
            </a: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Riziko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hyponatrémie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nadměrný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příjem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čistých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tekutin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bez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elektrolytů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zvyšuje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riziko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poklesu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koncentrace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sodíku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krvi</a:t>
            </a: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5166360"/>
            <a:ext cx="0" cy="713232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5193792"/>
            <a:ext cx="1028700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„Příjem sodíku by měl být řízen individuálně. Neplatí pravidlo, že čím více elektrolytů, tím lépe.“</a:t>
            </a:r>
            <a:endParaRPr lang="en-US" sz="14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BIKARBONÁT SODNÝ (JEDLÁ SODA)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283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Extracelulární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pufr: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zvyšuje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schopnost organismu tlumit kyselé metabolity 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vznikající při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anaerobní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práci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Ochrana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svalů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urychluje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odvod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vodíkových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iontů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ze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svalových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buněk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čímž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oddaluje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vyčerpání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Dávkování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účinnost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dávky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0,2-0,5 g/kg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tělesné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hmotnosti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vysoce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intenzivní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výkony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délce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30 s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až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12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Vhodné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zejména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pro: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tratě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400 m, 400 m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překážek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800 m, 1500 m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intenzivní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intervalové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tréninky</a:t>
            </a:r>
            <a:endParaRPr lang="en-US" sz="1600" dirty="0"/>
          </a:p>
          <a:p>
            <a:endParaRPr lang="en-US" sz="17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en-US" sz="17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5166360"/>
            <a:ext cx="0" cy="713232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5193792"/>
            <a:ext cx="1028700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Limitem je gastrointestinální tolerance: vyšší dávky mohou způsobit nevolnost či průjem. Nutno testovat výhradně v tréninku!</a:t>
            </a:r>
            <a:endParaRPr lang="en-US" sz="14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KRATOM: RIZIKOVÝ TREND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472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Charakteristika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botanicky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Mitragyna speciosa; obsahuje aktivní alkaloidy mitragynin a 7-hydroxymitragynin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Dvoufázové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působení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nižších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dávkách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stimulační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účinky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vyšších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dávkách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účinky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podobné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opioidům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Antidopingový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status: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zakázaný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není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Hlavní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rizika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vysoké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riziko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vzniku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závislosti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chybějící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standardizace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produktů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nebezpečné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interakce</a:t>
            </a:r>
            <a:endParaRPr lang="en-US" sz="1600" dirty="0"/>
          </a:p>
          <a:p>
            <a:endParaRPr lang="en-US" sz="1700" dirty="0"/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31520" y="5166360"/>
            <a:ext cx="0" cy="713232"/>
          </a:xfrm>
          <a:prstGeom prst="line">
            <a:avLst/>
          </a:prstGeom>
          <a:noFill/>
          <a:ln w="27940">
            <a:solidFill>
              <a:srgbClr val="D11D7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60120" y="5193792"/>
            <a:ext cx="1028700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„Kratom není standardní ani odborně doporučený sportovní doplněk stravy.“</a:t>
            </a:r>
            <a:endParaRPr lang="en-US" sz="14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DOPADY KRATOMU NA ATLETY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749808" y="1572767"/>
            <a:ext cx="10652760" cy="3861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Potlačování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bolesti: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může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vést k přehlížení začínajících zranění a následnému vážnému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poškození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zdraví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Vliv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na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centrální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nervovou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soustavu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negativně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ovlivňuje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koordinaci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těla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vnímání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reality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chování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Ohrožení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bezpečnosti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narušení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motorické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koordinace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rychlého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rozhodování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přímo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ohrožuje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bezpečnost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tréninku</a:t>
            </a: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Preventivní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postoj</a:t>
            </a: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v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atletickém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prostředí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obzvláště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u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mládeže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je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nutné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prezentovat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kratom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jako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rizikovou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látku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endParaRPr lang="en-US" sz="1700" dirty="0"/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9808" y="2103120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49808" y="2633472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49808" y="3163824"/>
            <a:ext cx="10652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9360" y="256032"/>
            <a:ext cx="5532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UNIVERZITA J. E. PURKYNĚ V ÚSTÍ NAD LABEM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9646920" y="43891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Pedagogická fakulta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749808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MECHANISMUS ÚČINKU V KONTEXTU ATLETIKY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225296"/>
            <a:ext cx="11018520" cy="0"/>
          </a:xfrm>
          <a:prstGeom prst="line">
            <a:avLst/>
          </a:prstGeom>
          <a:noFill/>
          <a:ln w="3048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889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594360" y="6547104"/>
            <a:ext cx="7315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osobní účely svých svěřenců vytvořil Bc. Sergiu Matico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1155680" y="6528816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" dirty="0"/>
          </a:p>
        </p:txBody>
      </p:sp>
      <p:sp>
        <p:nvSpPr>
          <p:cNvPr id="9" name="Text 7"/>
          <p:cNvSpPr/>
          <p:nvPr/>
        </p:nvSpPr>
        <p:spPr>
          <a:xfrm>
            <a:off x="594360" y="1481328"/>
            <a:ext cx="2103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Disciplíny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880360" y="1481328"/>
            <a:ext cx="25146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Složky výkonu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577840" y="1481328"/>
            <a:ext cx="21488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Doporučená látka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973568" y="1481328"/>
            <a:ext cx="3621024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D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Hlavní přínos / riziko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94360" y="2066544"/>
            <a:ext cx="210312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Sprinty, skoky, vrhy</a:t>
            </a:r>
            <a:endParaRPr lang="en-US" sz="1120" dirty="0"/>
          </a:p>
        </p:txBody>
      </p:sp>
      <p:sp>
        <p:nvSpPr>
          <p:cNvPr id="14" name="Text 12"/>
          <p:cNvSpPr/>
          <p:nvPr/>
        </p:nvSpPr>
        <p:spPr>
          <a:xfrm>
            <a:off x="2880360" y="2066544"/>
            <a:ext cx="251460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Rychlost, výbušná síla, koordinace</a:t>
            </a:r>
            <a:endParaRPr lang="en-US" sz="1120" dirty="0"/>
          </a:p>
        </p:txBody>
      </p:sp>
      <p:sp>
        <p:nvSpPr>
          <p:cNvPr id="15" name="Text 13"/>
          <p:cNvSpPr/>
          <p:nvPr/>
        </p:nvSpPr>
        <p:spPr>
          <a:xfrm>
            <a:off x="5577840" y="2066544"/>
            <a:ext cx="214884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Kreatin</a:t>
            </a:r>
            <a:endParaRPr lang="en-US" sz="1120" dirty="0"/>
          </a:p>
        </p:txBody>
      </p:sp>
      <p:sp>
        <p:nvSpPr>
          <p:cNvPr id="16" name="Text 14"/>
          <p:cNvSpPr/>
          <p:nvPr/>
        </p:nvSpPr>
        <p:spPr>
          <a:xfrm>
            <a:off x="7973568" y="2066544"/>
            <a:ext cx="3621024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Rychlá obnova ATP, vyšší kvalita opakovaných sérií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594360" y="3044952"/>
            <a:ext cx="21031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m až 800 m</a:t>
            </a:r>
            <a:endParaRPr lang="en-US" sz="1120" dirty="0"/>
          </a:p>
        </p:txBody>
      </p:sp>
      <p:sp>
        <p:nvSpPr>
          <p:cNvPr id="18" name="Text 16"/>
          <p:cNvSpPr/>
          <p:nvPr/>
        </p:nvSpPr>
        <p:spPr>
          <a:xfrm>
            <a:off x="2880360" y="3044952"/>
            <a:ext cx="25146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Anaerobní kapacita, tolerance laktátu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5577840" y="3044952"/>
            <a:ext cx="21488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Kreatin + bikarbonát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7973568" y="3044952"/>
            <a:ext cx="3621024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Adaptace v tréninku a oddálení únavy v závodě</a:t>
            </a:r>
            <a:endParaRPr lang="en-US" sz="1120" dirty="0"/>
          </a:p>
        </p:txBody>
      </p:sp>
      <p:sp>
        <p:nvSpPr>
          <p:cNvPr id="21" name="Text 19"/>
          <p:cNvSpPr/>
          <p:nvPr/>
        </p:nvSpPr>
        <p:spPr>
          <a:xfrm>
            <a:off x="594360" y="4023360"/>
            <a:ext cx="210312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Vytrvalostní tratě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2880360" y="4023360"/>
            <a:ext cx="251460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Hydratace, termoregulace, udržení svalů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5577840" y="4023360"/>
            <a:ext cx="214884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Sodík + hydratace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7973568" y="4023360"/>
            <a:ext cx="3621024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Prevence poklesu výkonu v teple a ochranná funkce hydratace</a:t>
            </a:r>
            <a:endParaRPr lang="en-US" sz="1120" dirty="0"/>
          </a:p>
        </p:txBody>
      </p:sp>
      <p:sp>
        <p:nvSpPr>
          <p:cNvPr id="25" name="Text 23"/>
          <p:cNvSpPr/>
          <p:nvPr/>
        </p:nvSpPr>
        <p:spPr>
          <a:xfrm>
            <a:off x="594360" y="5074920"/>
            <a:ext cx="210312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Všechny disciplíny</a:t>
            </a:r>
            <a:endParaRPr lang="en-US" sz="1120" dirty="0"/>
          </a:p>
        </p:txBody>
      </p:sp>
      <p:sp>
        <p:nvSpPr>
          <p:cNvPr id="26" name="Text 24"/>
          <p:cNvSpPr/>
          <p:nvPr/>
        </p:nvSpPr>
        <p:spPr>
          <a:xfrm>
            <a:off x="2880360" y="5074920"/>
            <a:ext cx="251460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Bezpečnost, zdraví, čistý sport</a:t>
            </a:r>
            <a:endParaRPr lang="en-US" sz="1120" dirty="0"/>
          </a:p>
        </p:txBody>
      </p:sp>
      <p:sp>
        <p:nvSpPr>
          <p:cNvPr id="27" name="Text 25"/>
          <p:cNvSpPr/>
          <p:nvPr/>
        </p:nvSpPr>
        <p:spPr>
          <a:xfrm>
            <a:off x="5577840" y="5074920"/>
            <a:ext cx="214884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Kratom - striktní stop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7973568" y="5074920"/>
            <a:ext cx="362102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Riziko závislosti, narušení koordinace a zdravotní rizika</a:t>
            </a:r>
            <a:endParaRPr lang="en-US" sz="1120" dirty="0"/>
          </a:p>
        </p:txBody>
      </p:sp>
      <p:sp>
        <p:nvSpPr>
          <p:cNvPr id="29" name="Shape 27"/>
          <p:cNvSpPr/>
          <p:nvPr/>
        </p:nvSpPr>
        <p:spPr>
          <a:xfrm>
            <a:off x="594360" y="1874520"/>
            <a:ext cx="11018520" cy="0"/>
          </a:xfrm>
          <a:prstGeom prst="line">
            <a:avLst/>
          </a:prstGeom>
          <a:noFill/>
          <a:ln w="889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0" name="Shape 28"/>
          <p:cNvSpPr/>
          <p:nvPr/>
        </p:nvSpPr>
        <p:spPr>
          <a:xfrm>
            <a:off x="594360" y="2834640"/>
            <a:ext cx="11018520" cy="0"/>
          </a:xfrm>
          <a:prstGeom prst="line">
            <a:avLst/>
          </a:prstGeom>
          <a:noFill/>
          <a:ln w="889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1" name="Shape 29"/>
          <p:cNvSpPr/>
          <p:nvPr/>
        </p:nvSpPr>
        <p:spPr>
          <a:xfrm>
            <a:off x="594360" y="3813048"/>
            <a:ext cx="11018520" cy="0"/>
          </a:xfrm>
          <a:prstGeom prst="line">
            <a:avLst/>
          </a:prstGeom>
          <a:noFill/>
          <a:ln w="889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2" name="Shape 30"/>
          <p:cNvSpPr/>
          <p:nvPr/>
        </p:nvSpPr>
        <p:spPr>
          <a:xfrm>
            <a:off x="594360" y="4864608"/>
            <a:ext cx="11018520" cy="0"/>
          </a:xfrm>
          <a:prstGeom prst="line">
            <a:avLst/>
          </a:prstGeom>
          <a:noFill/>
          <a:ln w="889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3" name="Shape 31"/>
          <p:cNvSpPr/>
          <p:nvPr/>
        </p:nvSpPr>
        <p:spPr>
          <a:xfrm>
            <a:off x="594360" y="5897880"/>
            <a:ext cx="11018520" cy="0"/>
          </a:xfrm>
          <a:prstGeom prst="line">
            <a:avLst/>
          </a:prstGeom>
          <a:noFill/>
          <a:ln w="889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1808</Words>
  <Application>Microsoft Macintosh PowerPoint</Application>
  <PresentationFormat>Širokoúhlá obrazovka</PresentationFormat>
  <Paragraphs>158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Aptos</vt:lpstr>
      <vt:lpstr>Arial</vt:lpstr>
      <vt:lpstr>Times New Roman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UJEP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Pohyb v prevenci civilizačních chorob</dc:title>
  <dc:subject>Trendy ve výživě směrem k výkonu v atletice</dc:subject>
  <dc:creator>Bc. Sergiu Matico</dc:creator>
  <cp:lastModifiedBy>Sergiu Matico</cp:lastModifiedBy>
  <cp:revision>3</cp:revision>
  <dcterms:created xsi:type="dcterms:W3CDTF">2026-07-03T01:29:09Z</dcterms:created>
  <dcterms:modified xsi:type="dcterms:W3CDTF">2026-07-03T07:20:32Z</dcterms:modified>
</cp:coreProperties>
</file>